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8" r:id="rId3"/>
    <p:sldId id="257" r:id="rId4"/>
    <p:sldId id="259" r:id="rId5"/>
    <p:sldId id="272" r:id="rId6"/>
    <p:sldId id="260" r:id="rId7"/>
    <p:sldId id="261" r:id="rId8"/>
    <p:sldId id="273" r:id="rId9"/>
    <p:sldId id="262" r:id="rId10"/>
    <p:sldId id="264" r:id="rId11"/>
    <p:sldId id="265" r:id="rId12"/>
    <p:sldId id="274" r:id="rId13"/>
    <p:sldId id="266" r:id="rId14"/>
    <p:sldId id="267" r:id="rId15"/>
    <p:sldId id="275" r:id="rId16"/>
    <p:sldId id="268" r:id="rId17"/>
    <p:sldId id="269" r:id="rId18"/>
    <p:sldId id="276" r:id="rId19"/>
    <p:sldId id="270" r:id="rId20"/>
    <p:sldId id="271" r:id="rId21"/>
    <p:sldId id="277" r:id="rId22"/>
    <p:sldId id="278" r:id="rId23"/>
    <p:sldId id="279"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D52F24A-A29C-42CE-B1C8-0368753D6377}" type="datetimeFigureOut">
              <a:rPr lang="es-MX" smtClean="0"/>
              <a:t>06/08/2024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582262421"/>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52F24A-A29C-42CE-B1C8-0368753D6377}" type="datetimeFigureOut">
              <a:rPr lang="es-MX" smtClean="0"/>
              <a:t>06/08/2024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3433000912"/>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52F24A-A29C-42CE-B1C8-0368753D6377}" type="datetimeFigureOut">
              <a:rPr lang="es-MX" smtClean="0"/>
              <a:t>06/08/2024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B70D991-E96B-4425-857C-34E822DD970D}"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6974399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52F24A-A29C-42CE-B1C8-0368753D6377}" type="datetimeFigureOut">
              <a:rPr lang="es-MX" smtClean="0"/>
              <a:t>06/08/2024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55676678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52F24A-A29C-42CE-B1C8-0368753D6377}" type="datetimeFigureOut">
              <a:rPr lang="es-MX" smtClean="0"/>
              <a:t>06/08/2024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B70D991-E96B-4425-857C-34E822DD970D}"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65064882"/>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52F24A-A29C-42CE-B1C8-0368753D6377}" type="datetimeFigureOut">
              <a:rPr lang="es-MX" smtClean="0"/>
              <a:t>06/08/2024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339273176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D52F24A-A29C-42CE-B1C8-0368753D6377}" type="datetimeFigureOut">
              <a:rPr lang="es-MX" smtClean="0"/>
              <a:t>06/08/2024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315535573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D52F24A-A29C-42CE-B1C8-0368753D6377}" type="datetimeFigureOut">
              <a:rPr lang="es-MX" smtClean="0"/>
              <a:t>06/08/2024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415947697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D52F24A-A29C-42CE-B1C8-0368753D6377}" type="datetimeFigureOut">
              <a:rPr lang="es-MX" smtClean="0"/>
              <a:t>06/08/2024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17492581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52F24A-A29C-42CE-B1C8-0368753D6377}" type="datetimeFigureOut">
              <a:rPr lang="es-MX" smtClean="0"/>
              <a:t>06/08/2024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415477737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D52F24A-A29C-42CE-B1C8-0368753D6377}" type="datetimeFigureOut">
              <a:rPr lang="es-MX" smtClean="0"/>
              <a:t>06/08/2024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338311937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D52F24A-A29C-42CE-B1C8-0368753D6377}" type="datetimeFigureOut">
              <a:rPr lang="es-MX" smtClean="0"/>
              <a:t>06/08/2024</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219990295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D52F24A-A29C-42CE-B1C8-0368753D6377}" type="datetimeFigureOut">
              <a:rPr lang="es-MX" smtClean="0"/>
              <a:t>06/08/2024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120463483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52F24A-A29C-42CE-B1C8-0368753D6377}" type="datetimeFigureOut">
              <a:rPr lang="es-MX" smtClean="0"/>
              <a:t>06/08/2024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14173131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D52F24A-A29C-42CE-B1C8-0368753D6377}" type="datetimeFigureOut">
              <a:rPr lang="es-MX" smtClean="0"/>
              <a:t>06/08/2024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B70D991-E96B-4425-857C-34E822DD970D}" type="slidenum">
              <a:rPr lang="es-MX" smtClean="0"/>
              <a:t>‹Nº›</a:t>
            </a:fld>
            <a:endParaRPr lang="es-MX"/>
          </a:p>
        </p:txBody>
      </p:sp>
    </p:spTree>
    <p:extLst>
      <p:ext uri="{BB962C8B-B14F-4D97-AF65-F5344CB8AC3E}">
        <p14:creationId xmlns:p14="http://schemas.microsoft.com/office/powerpoint/2010/main" val="94526666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BB70D991-E96B-4425-857C-34E822DD970D}" type="slidenum">
              <a:rPr lang="es-MX" smtClean="0"/>
              <a:t>‹Nº›</a:t>
            </a:fld>
            <a:endParaRPr lang="es-MX"/>
          </a:p>
        </p:txBody>
      </p:sp>
      <p:sp>
        <p:nvSpPr>
          <p:cNvPr id="5" name="Date Placeholder 4"/>
          <p:cNvSpPr>
            <a:spLocks noGrp="1"/>
          </p:cNvSpPr>
          <p:nvPr>
            <p:ph type="dt" sz="half" idx="10"/>
          </p:nvPr>
        </p:nvSpPr>
        <p:spPr/>
        <p:txBody>
          <a:bodyPr/>
          <a:lstStyle/>
          <a:p>
            <a:fld id="{8D52F24A-A29C-42CE-B1C8-0368753D6377}" type="datetimeFigureOut">
              <a:rPr lang="es-MX" smtClean="0"/>
              <a:t>06/08/2024</a:t>
            </a:fld>
            <a:endParaRPr lang="es-MX"/>
          </a:p>
        </p:txBody>
      </p:sp>
    </p:spTree>
    <p:extLst>
      <p:ext uri="{BB962C8B-B14F-4D97-AF65-F5344CB8AC3E}">
        <p14:creationId xmlns:p14="http://schemas.microsoft.com/office/powerpoint/2010/main" val="60783015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D52F24A-A29C-42CE-B1C8-0368753D6377}" type="datetimeFigureOut">
              <a:rPr lang="es-MX" smtClean="0"/>
              <a:t>06/08/2024</a:t>
            </a:fld>
            <a:endParaRPr lang="es-MX"/>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B70D991-E96B-4425-857C-34E822DD970D}" type="slidenum">
              <a:rPr lang="es-MX" smtClean="0"/>
              <a:t>‹Nº›</a:t>
            </a:fld>
            <a:endParaRPr lang="es-MX"/>
          </a:p>
        </p:txBody>
      </p:sp>
    </p:spTree>
    <p:extLst>
      <p:ext uri="{BB962C8B-B14F-4D97-AF65-F5344CB8AC3E}">
        <p14:creationId xmlns:p14="http://schemas.microsoft.com/office/powerpoint/2010/main" val="379615136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ransition spd="slow">
    <p:push dir="u"/>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B0CE1-F126-A64E-1EA8-1D2E204C0108}"/>
              </a:ext>
            </a:extLst>
          </p:cNvPr>
          <p:cNvSpPr>
            <a:spLocks noGrp="1"/>
          </p:cNvSpPr>
          <p:nvPr>
            <p:ph type="ctrTitle"/>
          </p:nvPr>
        </p:nvSpPr>
        <p:spPr>
          <a:xfrm>
            <a:off x="1507067" y="2008682"/>
            <a:ext cx="7766936" cy="2042154"/>
          </a:xfrm>
        </p:spPr>
        <p:txBody>
          <a:bodyPr/>
          <a:lstStyle/>
          <a:p>
            <a:r>
              <a:rPr lang="es-MX" sz="6600" dirty="0">
                <a:latin typeface="Congenial Black" panose="020F0502020204030204" pitchFamily="2" charset="0"/>
              </a:rPr>
              <a:t>Machine Learning  Clasificación </a:t>
            </a:r>
          </a:p>
        </p:txBody>
      </p:sp>
      <p:sp>
        <p:nvSpPr>
          <p:cNvPr id="3" name="Subtítulo 2">
            <a:extLst>
              <a:ext uri="{FF2B5EF4-FFF2-40B4-BE49-F238E27FC236}">
                <a16:creationId xmlns:a16="http://schemas.microsoft.com/office/drawing/2014/main" id="{031222AD-AD15-E607-283B-4D048B138DF5}"/>
              </a:ext>
            </a:extLst>
          </p:cNvPr>
          <p:cNvSpPr>
            <a:spLocks noGrp="1"/>
          </p:cNvSpPr>
          <p:nvPr>
            <p:ph type="subTitle" idx="1"/>
          </p:nvPr>
        </p:nvSpPr>
        <p:spPr/>
        <p:txBody>
          <a:bodyPr>
            <a:normAutofit/>
          </a:bodyPr>
          <a:lstStyle/>
          <a:p>
            <a:r>
              <a:rPr lang="es-MX" sz="2800" dirty="0">
                <a:latin typeface="Congenial Black" panose="02000503040000020004" pitchFamily="2" charset="0"/>
              </a:rPr>
              <a:t>Reconocimiento de Patrones </a:t>
            </a:r>
          </a:p>
        </p:txBody>
      </p:sp>
      <p:sp>
        <p:nvSpPr>
          <p:cNvPr id="4" name="CuadroTexto 3">
            <a:extLst>
              <a:ext uri="{FF2B5EF4-FFF2-40B4-BE49-F238E27FC236}">
                <a16:creationId xmlns:a16="http://schemas.microsoft.com/office/drawing/2014/main" id="{F043E330-DCFE-295D-0E2F-F459531F67CF}"/>
              </a:ext>
            </a:extLst>
          </p:cNvPr>
          <p:cNvSpPr txBox="1"/>
          <p:nvPr/>
        </p:nvSpPr>
        <p:spPr>
          <a:xfrm>
            <a:off x="8454453" y="5908321"/>
            <a:ext cx="3477717" cy="369332"/>
          </a:xfrm>
          <a:prstGeom prst="rect">
            <a:avLst/>
          </a:prstGeom>
          <a:noFill/>
        </p:spPr>
        <p:txBody>
          <a:bodyPr wrap="square" rtlCol="0">
            <a:spAutoFit/>
          </a:bodyPr>
          <a:lstStyle/>
          <a:p>
            <a:r>
              <a:rPr lang="es-MX" dirty="0">
                <a:latin typeface="Baguet Script" panose="00000500000000000000" pitchFamily="2" charset="0"/>
              </a:rPr>
              <a:t>Ashley Echevarria Ruiz 6ª CDIA </a:t>
            </a:r>
          </a:p>
        </p:txBody>
      </p:sp>
    </p:spTree>
    <p:extLst>
      <p:ext uri="{BB962C8B-B14F-4D97-AF65-F5344CB8AC3E}">
        <p14:creationId xmlns:p14="http://schemas.microsoft.com/office/powerpoint/2010/main" val="80211095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0216519F-68AD-4584-25A1-0627DC46A0FE}"/>
              </a:ext>
            </a:extLst>
          </p:cNvPr>
          <p:cNvPicPr>
            <a:picLocks noGrp="1" noChangeAspect="1"/>
          </p:cNvPicPr>
          <p:nvPr>
            <p:ph type="pic" idx="1"/>
          </p:nvPr>
        </p:nvPicPr>
        <p:blipFill>
          <a:blip r:embed="rId2"/>
          <a:srcRect t="3818" b="3818"/>
          <a:stretch>
            <a:fillRect/>
          </a:stretch>
        </p:blipFill>
        <p:spPr>
          <a:xfrm>
            <a:off x="1199534" y="922057"/>
            <a:ext cx="7192502" cy="3217565"/>
          </a:xfrm>
          <a:prstGeom prst="rect">
            <a:avLst/>
          </a:prstGeom>
        </p:spPr>
      </p:pic>
      <p:sp>
        <p:nvSpPr>
          <p:cNvPr id="4" name="Marcador de texto 3">
            <a:extLst>
              <a:ext uri="{FF2B5EF4-FFF2-40B4-BE49-F238E27FC236}">
                <a16:creationId xmlns:a16="http://schemas.microsoft.com/office/drawing/2014/main" id="{2071B22E-E9EA-F9BA-D8D0-B1BA7C0CB04D}"/>
              </a:ext>
            </a:extLst>
          </p:cNvPr>
          <p:cNvSpPr>
            <a:spLocks noGrp="1"/>
          </p:cNvSpPr>
          <p:nvPr>
            <p:ph type="body" sz="half" idx="2"/>
          </p:nvPr>
        </p:nvSpPr>
        <p:spPr>
          <a:xfrm>
            <a:off x="497452" y="280676"/>
            <a:ext cx="8596667" cy="463836"/>
          </a:xfrm>
        </p:spPr>
        <p:txBody>
          <a:bodyPr>
            <a:normAutofit/>
          </a:bodyPr>
          <a:lstStyle/>
          <a:p>
            <a:r>
              <a:rPr lang="es-MX" sz="1900" dirty="0"/>
              <a:t>Las informaciones de María son: </a:t>
            </a:r>
          </a:p>
        </p:txBody>
      </p:sp>
      <p:sp>
        <p:nvSpPr>
          <p:cNvPr id="2" name="CuadroTexto 1">
            <a:extLst>
              <a:ext uri="{FF2B5EF4-FFF2-40B4-BE49-F238E27FC236}">
                <a16:creationId xmlns:a16="http://schemas.microsoft.com/office/drawing/2014/main" id="{7FD7D7D2-E5CD-DC49-A70B-F64CF0ABBC85}"/>
              </a:ext>
            </a:extLst>
          </p:cNvPr>
          <p:cNvSpPr txBox="1"/>
          <p:nvPr/>
        </p:nvSpPr>
        <p:spPr>
          <a:xfrm>
            <a:off x="497452" y="4317167"/>
            <a:ext cx="8949128" cy="2139047"/>
          </a:xfrm>
          <a:prstGeom prst="rect">
            <a:avLst/>
          </a:prstGeom>
          <a:noFill/>
        </p:spPr>
        <p:txBody>
          <a:bodyPr wrap="square" rtlCol="0">
            <a:spAutoFit/>
          </a:bodyPr>
          <a:lstStyle/>
          <a:p>
            <a:pPr algn="just"/>
            <a:r>
              <a:rPr lang="es-MX" sz="1900" dirty="0"/>
              <a:t>Con la información disponible, debemos determinar si María es una candidata potencial a </a:t>
            </a:r>
            <a:r>
              <a:rPr lang="es-MX" sz="1900" dirty="0" err="1"/>
              <a:t>churn</a:t>
            </a:r>
            <a:r>
              <a:rPr lang="es-MX" sz="1900" dirty="0"/>
              <a:t>. El modelo de clasificación funcionará de la siguiente manera: utilizando las mismas características de María que se tienen para los 7043 clientes, el modelo de Machine Learning identificará patrones comunes asociados a clientes que se van de la empresa (</a:t>
            </a:r>
            <a:r>
              <a:rPr lang="es-MX" sz="1900" dirty="0" err="1"/>
              <a:t>churn</a:t>
            </a:r>
            <a:r>
              <a:rPr lang="es-MX" sz="1900" dirty="0"/>
              <a:t> igual a uno).Una vez que el modelo haya aprendido estos patrones, lo aplicará a María, evaluando sus características para decidir si se irá de la empresa o se quedará con nosotros.</a:t>
            </a:r>
          </a:p>
        </p:txBody>
      </p:sp>
    </p:spTree>
    <p:extLst>
      <p:ext uri="{BB962C8B-B14F-4D97-AF65-F5344CB8AC3E}">
        <p14:creationId xmlns:p14="http://schemas.microsoft.com/office/powerpoint/2010/main" val="13756623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D136A-DF4B-EF78-BC75-0CBB51A89C3A}"/>
              </a:ext>
            </a:extLst>
          </p:cNvPr>
          <p:cNvSpPr>
            <a:spLocks noGrp="1"/>
          </p:cNvSpPr>
          <p:nvPr>
            <p:ph type="title"/>
          </p:nvPr>
        </p:nvSpPr>
        <p:spPr>
          <a:xfrm>
            <a:off x="2849562" y="609600"/>
            <a:ext cx="6424440" cy="1320800"/>
          </a:xfrm>
        </p:spPr>
        <p:txBody>
          <a:bodyPr>
            <a:normAutofit/>
          </a:bodyPr>
          <a:lstStyle/>
          <a:p>
            <a:pPr algn="ctr"/>
            <a:r>
              <a:rPr lang="es-MX" sz="6000" dirty="0">
                <a:latin typeface="Baguet Script" panose="00000500000000000000" pitchFamily="2" charset="0"/>
              </a:rPr>
              <a:t>Definición Formal </a:t>
            </a:r>
          </a:p>
        </p:txBody>
      </p:sp>
      <p:pic>
        <p:nvPicPr>
          <p:cNvPr id="4" name="Imagen 3">
            <a:extLst>
              <a:ext uri="{FF2B5EF4-FFF2-40B4-BE49-F238E27FC236}">
                <a16:creationId xmlns:a16="http://schemas.microsoft.com/office/drawing/2014/main" id="{3F2CADD4-EFF1-FE9C-8F82-619DE27049FD}"/>
              </a:ext>
            </a:extLst>
          </p:cNvPr>
          <p:cNvPicPr>
            <a:picLocks noChangeAspect="1"/>
          </p:cNvPicPr>
          <p:nvPr/>
        </p:nvPicPr>
        <p:blipFill>
          <a:blip r:embed="rId2"/>
          <a:srcRect l="52881" r="18754"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26" name="Isosceles Triangle 25">
            <a:extLst>
              <a:ext uri="{FF2B5EF4-FFF2-40B4-BE49-F238E27FC236}">
                <a16:creationId xmlns:a16="http://schemas.microsoft.com/office/drawing/2014/main" id="{ECD25CC7-FC66-488C-8D61-0FE7ECF16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 name="Marcador de contenido 2">
            <a:extLst>
              <a:ext uri="{FF2B5EF4-FFF2-40B4-BE49-F238E27FC236}">
                <a16:creationId xmlns:a16="http://schemas.microsoft.com/office/drawing/2014/main" id="{4045E701-59D5-F111-3E3F-75E0C86EF024}"/>
              </a:ext>
            </a:extLst>
          </p:cNvPr>
          <p:cNvSpPr>
            <a:spLocks noGrp="1"/>
          </p:cNvSpPr>
          <p:nvPr>
            <p:ph idx="1"/>
          </p:nvPr>
        </p:nvSpPr>
        <p:spPr>
          <a:xfrm>
            <a:off x="2883780" y="1554828"/>
            <a:ext cx="6424440" cy="3880773"/>
          </a:xfrm>
        </p:spPr>
        <p:txBody>
          <a:bodyPr>
            <a:noAutofit/>
          </a:bodyPr>
          <a:lstStyle/>
          <a:p>
            <a:pPr marL="0" indent="0" algn="just">
              <a:buNone/>
            </a:pPr>
            <a:r>
              <a:rPr lang="es-MX" sz="1900" dirty="0"/>
              <a:t>Para entender cómo funciona el modelo de clasificación con nuestros datos, veamos cómo opera. Actualmente, no se muestran todas las columnas en la vista; hay tres puntos indicando columnas ocultas. Para ver todas las 39 columnas en Google </a:t>
            </a:r>
            <a:r>
              <a:rPr lang="es-MX" sz="1900" dirty="0" err="1"/>
              <a:t>Colab</a:t>
            </a:r>
            <a:r>
              <a:rPr lang="es-MX" sz="1900" dirty="0"/>
              <a:t>, hagan clic en el ícono de lápiz en la esquina superior derecha para expandir la tabla. Para volver a la vista anterior, simplemente ejecuten la celda nuevamente.</a:t>
            </a:r>
          </a:p>
          <a:p>
            <a:pPr marL="0" indent="0" algn="just">
              <a:buNone/>
            </a:pPr>
            <a:r>
              <a:rPr lang="es-MX" sz="1900" dirty="0"/>
              <a:t>Con las 39 columnas visibles, el modelo intentará predecir el valor de "</a:t>
            </a:r>
            <a:r>
              <a:rPr lang="es-MX" sz="1900" dirty="0" err="1"/>
              <a:t>churn</a:t>
            </a:r>
            <a:r>
              <a:rPr lang="es-MX" sz="1900" dirty="0"/>
              <a:t>" (0 o 1) analizando cada variable para identificar patrones que resulten en un </a:t>
            </a:r>
            <a:r>
              <a:rPr lang="es-MX" sz="1900" dirty="0" err="1"/>
              <a:t>churn</a:t>
            </a:r>
            <a:r>
              <a:rPr lang="es-MX" sz="1900" dirty="0"/>
              <a:t> de 0 o 1. En lugar de usar operaciones simples, el modelo aplicará funciones matemáticas complejas para relacionar las 38 columnas predictoras con la variable a predecir.</a:t>
            </a:r>
          </a:p>
          <a:p>
            <a:pPr marL="0" indent="0" algn="just">
              <a:buNone/>
            </a:pPr>
            <a:endParaRPr lang="es-MX" sz="1900" dirty="0"/>
          </a:p>
        </p:txBody>
      </p:sp>
    </p:spTree>
    <p:extLst>
      <p:ext uri="{BB962C8B-B14F-4D97-AF65-F5344CB8AC3E}">
        <p14:creationId xmlns:p14="http://schemas.microsoft.com/office/powerpoint/2010/main" val="333459621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087A5FB-A54F-73BB-0365-09BBBA0FEC06}"/>
              </a:ext>
            </a:extLst>
          </p:cNvPr>
          <p:cNvSpPr>
            <a:spLocks noGrp="1"/>
          </p:cNvSpPr>
          <p:nvPr>
            <p:ph idx="1"/>
          </p:nvPr>
        </p:nvSpPr>
        <p:spPr>
          <a:xfrm>
            <a:off x="752284" y="1488613"/>
            <a:ext cx="8961342" cy="4132698"/>
          </a:xfrm>
        </p:spPr>
        <p:txBody>
          <a:bodyPr>
            <a:normAutofit/>
          </a:bodyPr>
          <a:lstStyle/>
          <a:p>
            <a:pPr marL="0" indent="0">
              <a:buNone/>
            </a:pPr>
            <a:r>
              <a:rPr lang="es-MX" sz="1900" dirty="0"/>
              <a:t>Matemáticamente, esto es similar a resolver ecuaciones como "a + b + c = 1" donde se buscan los valores de a, b y c. El modelo realiza cálculos para encontrar la función matemática que relaciona las 38 variables con el valor de </a:t>
            </a:r>
            <a:r>
              <a:rPr lang="es-MX" sz="1900" dirty="0" err="1"/>
              <a:t>churn</a:t>
            </a:r>
            <a:r>
              <a:rPr lang="es-MX" sz="1900" dirty="0"/>
              <a:t>. Intentará todas las combinaciones posibles para predecir con una precisión del 80% al 90%.</a:t>
            </a:r>
          </a:p>
          <a:p>
            <a:pPr marL="0" indent="0">
              <a:buNone/>
            </a:pPr>
            <a:r>
              <a:rPr lang="es-MX" sz="1900" dirty="0"/>
              <a:t>Si el ícono de lápiz no aparece, se puede configurar Pandas para mostrar hasta 39 columnas mediante el código correspondiente. Finalmente, al aplicar la función generada a nuevos datos, como los de María, el modelo proporcionará un pronóstico sobre si María se quedará o se irá de la empresa. Se ha generado una variable llamada </a:t>
            </a:r>
            <a:r>
              <a:rPr lang="es-MX" sz="1900" dirty="0" err="1"/>
              <a:t>x_María</a:t>
            </a:r>
            <a:r>
              <a:rPr lang="es-MX" sz="1900" dirty="0"/>
              <a:t> que contiene las características de María en el formato necesario para el modelo.</a:t>
            </a:r>
          </a:p>
          <a:p>
            <a:pPr marL="0" indent="0">
              <a:buNone/>
            </a:pPr>
            <a:r>
              <a:rPr lang="es-MX" sz="1900" dirty="0"/>
              <a:t>Este es el funcionamiento del modelo de clasificación con nuestros datos.</a:t>
            </a:r>
          </a:p>
          <a:p>
            <a:pPr marL="0" indent="0">
              <a:buNone/>
            </a:pPr>
            <a:endParaRPr lang="es-MX" sz="1900" dirty="0"/>
          </a:p>
        </p:txBody>
      </p:sp>
    </p:spTree>
    <p:extLst>
      <p:ext uri="{BB962C8B-B14F-4D97-AF65-F5344CB8AC3E}">
        <p14:creationId xmlns:p14="http://schemas.microsoft.com/office/powerpoint/2010/main" val="247603539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E978DA-76C9-93BD-6EE1-BDA9C490CA93}"/>
              </a:ext>
            </a:extLst>
          </p:cNvPr>
          <p:cNvSpPr>
            <a:spLocks noGrp="1"/>
          </p:cNvSpPr>
          <p:nvPr>
            <p:ph type="title"/>
          </p:nvPr>
        </p:nvSpPr>
        <p:spPr>
          <a:xfrm>
            <a:off x="677334" y="489679"/>
            <a:ext cx="8596668" cy="1320800"/>
          </a:xfrm>
        </p:spPr>
        <p:txBody>
          <a:bodyPr>
            <a:normAutofit/>
          </a:bodyPr>
          <a:lstStyle/>
          <a:p>
            <a:pPr algn="ctr"/>
            <a:r>
              <a:rPr lang="es-MX" sz="6000" dirty="0">
                <a:latin typeface="Baguet Script" panose="00000500000000000000" pitchFamily="2" charset="0"/>
              </a:rPr>
              <a:t>Balance de Clases </a:t>
            </a:r>
          </a:p>
        </p:txBody>
      </p:sp>
      <p:sp>
        <p:nvSpPr>
          <p:cNvPr id="3" name="Marcador de contenido 2">
            <a:extLst>
              <a:ext uri="{FF2B5EF4-FFF2-40B4-BE49-F238E27FC236}">
                <a16:creationId xmlns:a16="http://schemas.microsoft.com/office/drawing/2014/main" id="{32216C5C-AD7A-3F24-4D97-2A6933620173}"/>
              </a:ext>
            </a:extLst>
          </p:cNvPr>
          <p:cNvSpPr>
            <a:spLocks noGrp="1"/>
          </p:cNvSpPr>
          <p:nvPr>
            <p:ph idx="1"/>
          </p:nvPr>
        </p:nvSpPr>
        <p:spPr>
          <a:xfrm>
            <a:off x="677334" y="1635934"/>
            <a:ext cx="8596668" cy="1320800"/>
          </a:xfrm>
        </p:spPr>
        <p:txBody>
          <a:bodyPr>
            <a:normAutofit/>
          </a:bodyPr>
          <a:lstStyle/>
          <a:p>
            <a:pPr marL="0" indent="0" algn="just">
              <a:buNone/>
            </a:pPr>
            <a:r>
              <a:rPr lang="es-MX" sz="1900" dirty="0"/>
              <a:t>Aunque ya tenemos los datos listos, es crucial revisar si la variable que queremos pronosticar está balanceada. Por ejemplo, si observamos la variable "</a:t>
            </a:r>
            <a:r>
              <a:rPr lang="es-MX" sz="1900" dirty="0" err="1"/>
              <a:t>churn</a:t>
            </a:r>
            <a:r>
              <a:rPr lang="es-MX" sz="1900" dirty="0"/>
              <a:t>" en nuestro conjunto de datos, notamos que la mayoría de los registros tienen un valor de 0, y menos de la mitad tienen un valor de 1. </a:t>
            </a:r>
          </a:p>
        </p:txBody>
      </p:sp>
      <p:pic>
        <p:nvPicPr>
          <p:cNvPr id="4" name="Imagen 3">
            <a:extLst>
              <a:ext uri="{FF2B5EF4-FFF2-40B4-BE49-F238E27FC236}">
                <a16:creationId xmlns:a16="http://schemas.microsoft.com/office/drawing/2014/main" id="{423501C0-B0DF-080D-A088-9EE9CA084FA2}"/>
              </a:ext>
            </a:extLst>
          </p:cNvPr>
          <p:cNvPicPr>
            <a:picLocks noChangeAspect="1"/>
          </p:cNvPicPr>
          <p:nvPr/>
        </p:nvPicPr>
        <p:blipFill>
          <a:blip r:embed="rId2"/>
          <a:stretch>
            <a:fillRect/>
          </a:stretch>
        </p:blipFill>
        <p:spPr>
          <a:xfrm>
            <a:off x="677334" y="3230057"/>
            <a:ext cx="3778699" cy="2814479"/>
          </a:xfrm>
          <a:prstGeom prst="rect">
            <a:avLst/>
          </a:prstGeom>
        </p:spPr>
      </p:pic>
      <p:sp>
        <p:nvSpPr>
          <p:cNvPr id="5" name="CuadroTexto 4">
            <a:extLst>
              <a:ext uri="{FF2B5EF4-FFF2-40B4-BE49-F238E27FC236}">
                <a16:creationId xmlns:a16="http://schemas.microsoft.com/office/drawing/2014/main" id="{6CAFDA8F-C952-5D03-4E5D-039BE5FCB06F}"/>
              </a:ext>
            </a:extLst>
          </p:cNvPr>
          <p:cNvSpPr txBox="1"/>
          <p:nvPr/>
        </p:nvSpPr>
        <p:spPr>
          <a:xfrm>
            <a:off x="4590944" y="3230057"/>
            <a:ext cx="5037762" cy="2723823"/>
          </a:xfrm>
          <a:prstGeom prst="rect">
            <a:avLst/>
          </a:prstGeom>
          <a:noFill/>
        </p:spPr>
        <p:txBody>
          <a:bodyPr wrap="square" rtlCol="0">
            <a:spAutoFit/>
          </a:bodyPr>
          <a:lstStyle/>
          <a:p>
            <a:pPr algn="just"/>
            <a:r>
              <a:rPr lang="es-MX" sz="1900" dirty="0">
                <a:solidFill>
                  <a:schemeClr val="tx1">
                    <a:lumMod val="75000"/>
                    <a:lumOff val="25000"/>
                  </a:schemeClr>
                </a:solidFill>
              </a:rPr>
              <a:t>Como se muestra en la gráfica, con los datos utilizados para el estudio de nuestro modelo, podemos ver que la clase "0" tiene 5174 respuestas, mientras que la clase "1" tiene únicamente 1869 respuestas. Esto puede afectar nuestro modelo, ya que en el futuro podría predecir más resultados como "0", debido a que esa clase fue la más estudiada.</a:t>
            </a:r>
          </a:p>
        </p:txBody>
      </p:sp>
    </p:spTree>
    <p:extLst>
      <p:ext uri="{BB962C8B-B14F-4D97-AF65-F5344CB8AC3E}">
        <p14:creationId xmlns:p14="http://schemas.microsoft.com/office/powerpoint/2010/main" val="305899955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5AD72E0-C333-530A-3558-594EA1E10D48}"/>
              </a:ext>
            </a:extLst>
          </p:cNvPr>
          <p:cNvSpPr>
            <a:spLocks noGrp="1"/>
          </p:cNvSpPr>
          <p:nvPr>
            <p:ph idx="1"/>
          </p:nvPr>
        </p:nvSpPr>
        <p:spPr>
          <a:xfrm>
            <a:off x="323033" y="222107"/>
            <a:ext cx="9965684" cy="5574335"/>
          </a:xfrm>
        </p:spPr>
        <p:txBody>
          <a:bodyPr>
            <a:noAutofit/>
          </a:bodyPr>
          <a:lstStyle/>
          <a:p>
            <a:pPr marL="0" indent="0" algn="just">
              <a:buNone/>
            </a:pPr>
            <a:r>
              <a:rPr lang="es-MX" sz="1900" dirty="0"/>
              <a:t>Para solucionar ese problema utilizaremos una técnica común es el "</a:t>
            </a:r>
            <a:r>
              <a:rPr lang="es-MX" sz="1900" dirty="0" err="1"/>
              <a:t>oversampling</a:t>
            </a:r>
            <a:r>
              <a:rPr lang="es-MX" sz="1900" dirty="0"/>
              <a:t>", que crea nuevos registros sintéticos para la clase minoritaria hasta que las proporciones sean equilibradas. La técnica SMOTE (</a:t>
            </a:r>
            <a:r>
              <a:rPr lang="es-MX" sz="1900" dirty="0" err="1"/>
              <a:t>Synthetic</a:t>
            </a:r>
            <a:r>
              <a:rPr lang="es-MX" sz="1900" dirty="0"/>
              <a:t> </a:t>
            </a:r>
            <a:r>
              <a:rPr lang="es-MX" sz="1900" dirty="0" err="1"/>
              <a:t>Minority</a:t>
            </a:r>
            <a:r>
              <a:rPr lang="es-MX" sz="1900" dirty="0"/>
              <a:t> </a:t>
            </a:r>
            <a:r>
              <a:rPr lang="es-MX" sz="1900" dirty="0" err="1"/>
              <a:t>Over-sampling</a:t>
            </a:r>
            <a:r>
              <a:rPr lang="es-MX" sz="1900" dirty="0"/>
              <a:t> </a:t>
            </a:r>
            <a:r>
              <a:rPr lang="es-MX" sz="1900" dirty="0" err="1"/>
              <a:t>Technique</a:t>
            </a:r>
            <a:r>
              <a:rPr lang="es-MX" sz="1900" dirty="0"/>
              <a:t>) es una de estas técnicas. SMOTE genera nuevos registros artificiales creando valores intermedios entre los registros existentes para la clase minoritaria.</a:t>
            </a:r>
          </a:p>
          <a:p>
            <a:pPr marL="0" indent="0" algn="just">
              <a:buNone/>
            </a:pPr>
            <a:r>
              <a:rPr lang="es-MX" sz="1900" dirty="0"/>
              <a:t>Para aplicar SMOTE, primero separamos nuestras variables predictoras (X) y la variable objetivo (y). Luego, inicializamos la biblioteca SMOTE y aplicamos el método `</a:t>
            </a:r>
            <a:r>
              <a:rPr lang="es-MX" sz="1900" dirty="0" err="1"/>
              <a:t>fit_resample</a:t>
            </a:r>
            <a:r>
              <a:rPr lang="es-MX" sz="1900" dirty="0"/>
              <a:t>` para crear una muestra balanceada. Esto nos dará un conjunto de datos equilibrado con registros sintéticos añadidos.</a:t>
            </a:r>
          </a:p>
          <a:p>
            <a:pPr marL="0" indent="0" algn="just">
              <a:buNone/>
            </a:pPr>
            <a:r>
              <a:rPr lang="es-MX" sz="1900" dirty="0"/>
              <a:t>Finalmente, combinamos las variables predictoras y la variable objetivo en un único </a:t>
            </a:r>
            <a:r>
              <a:rPr lang="es-MX" sz="1900" dirty="0" err="1"/>
              <a:t>DataFrame</a:t>
            </a:r>
            <a:r>
              <a:rPr lang="es-MX" sz="1900" dirty="0"/>
              <a:t> y verificamos el balance de la variable "</a:t>
            </a:r>
            <a:r>
              <a:rPr lang="es-MX" sz="1900" dirty="0" err="1"/>
              <a:t>churn</a:t>
            </a:r>
            <a:r>
              <a:rPr lang="es-MX" sz="1900" dirty="0"/>
              <a:t>". Después de aplicar SMOTE, deberíamos tener una proporción balanceada entre las dos clases.</a:t>
            </a:r>
          </a:p>
          <a:p>
            <a:pPr marL="0" indent="0" algn="just">
              <a:buNone/>
            </a:pPr>
            <a:endParaRPr lang="es-MX" sz="1900" dirty="0"/>
          </a:p>
        </p:txBody>
      </p:sp>
      <p:pic>
        <p:nvPicPr>
          <p:cNvPr id="4" name="Imagen 3">
            <a:extLst>
              <a:ext uri="{FF2B5EF4-FFF2-40B4-BE49-F238E27FC236}">
                <a16:creationId xmlns:a16="http://schemas.microsoft.com/office/drawing/2014/main" id="{664F00FA-72E0-1878-775E-53F8EBB38E1F}"/>
              </a:ext>
            </a:extLst>
          </p:cNvPr>
          <p:cNvPicPr>
            <a:picLocks noChangeAspect="1"/>
          </p:cNvPicPr>
          <p:nvPr/>
        </p:nvPicPr>
        <p:blipFill>
          <a:blip r:embed="rId2"/>
          <a:stretch>
            <a:fillRect/>
          </a:stretch>
        </p:blipFill>
        <p:spPr>
          <a:xfrm>
            <a:off x="3297836" y="4134547"/>
            <a:ext cx="3656488" cy="2723453"/>
          </a:xfrm>
          <a:prstGeom prst="rect">
            <a:avLst/>
          </a:prstGeom>
        </p:spPr>
      </p:pic>
    </p:spTree>
    <p:extLst>
      <p:ext uri="{BB962C8B-B14F-4D97-AF65-F5344CB8AC3E}">
        <p14:creationId xmlns:p14="http://schemas.microsoft.com/office/powerpoint/2010/main" val="8494711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065BE5C-70BD-9117-DCE5-85D1792C1DB6}"/>
              </a:ext>
            </a:extLst>
          </p:cNvPr>
          <p:cNvPicPr>
            <a:picLocks noChangeAspect="1"/>
          </p:cNvPicPr>
          <p:nvPr/>
        </p:nvPicPr>
        <p:blipFill>
          <a:blip r:embed="rId2"/>
          <a:srcRect l="10765" r="24256"/>
          <a:stretch/>
        </p:blipFill>
        <p:spPr>
          <a:xfrm>
            <a:off x="4923180" y="-1"/>
            <a:ext cx="7268819"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61FC0F00-9693-BC08-9813-94A85DBBDC49}"/>
              </a:ext>
            </a:extLst>
          </p:cNvPr>
          <p:cNvSpPr>
            <a:spLocks noGrp="1"/>
          </p:cNvSpPr>
          <p:nvPr>
            <p:ph type="title"/>
          </p:nvPr>
        </p:nvSpPr>
        <p:spPr>
          <a:xfrm>
            <a:off x="709251" y="724004"/>
            <a:ext cx="4434313" cy="1320800"/>
          </a:xfrm>
        </p:spPr>
        <p:txBody>
          <a:bodyPr>
            <a:noAutofit/>
          </a:bodyPr>
          <a:lstStyle/>
          <a:p>
            <a:pPr algn="ctr"/>
            <a:r>
              <a:rPr lang="es-MX" sz="6000" dirty="0">
                <a:latin typeface="Baguet Script" panose="00000500000000000000" pitchFamily="2" charset="0"/>
              </a:rPr>
              <a:t>Modelo KNN</a:t>
            </a:r>
          </a:p>
        </p:txBody>
      </p:sp>
      <p:sp>
        <p:nvSpPr>
          <p:cNvPr id="3" name="Marcador de contenido 2">
            <a:extLst>
              <a:ext uri="{FF2B5EF4-FFF2-40B4-BE49-F238E27FC236}">
                <a16:creationId xmlns:a16="http://schemas.microsoft.com/office/drawing/2014/main" id="{6A390B25-2702-9598-0054-F5AE29FE2DDC}"/>
              </a:ext>
            </a:extLst>
          </p:cNvPr>
          <p:cNvSpPr>
            <a:spLocks noGrp="1"/>
          </p:cNvSpPr>
          <p:nvPr>
            <p:ph idx="1"/>
          </p:nvPr>
        </p:nvSpPr>
        <p:spPr>
          <a:xfrm>
            <a:off x="370441" y="2044804"/>
            <a:ext cx="5418666" cy="3810001"/>
          </a:xfrm>
        </p:spPr>
        <p:txBody>
          <a:bodyPr>
            <a:normAutofit lnSpcReduction="10000"/>
          </a:bodyPr>
          <a:lstStyle/>
          <a:p>
            <a:pPr marL="0" indent="0" algn="just">
              <a:lnSpc>
                <a:spcPct val="90000"/>
              </a:lnSpc>
              <a:buNone/>
            </a:pPr>
            <a:r>
              <a:rPr lang="es-MX" sz="1900" dirty="0"/>
              <a:t>El modelo basado en la proximidad, conocido como K-</a:t>
            </a:r>
            <a:r>
              <a:rPr lang="es-MX" sz="1900" dirty="0" err="1"/>
              <a:t>Nearest</a:t>
            </a:r>
            <a:r>
              <a:rPr lang="es-MX" sz="1900" dirty="0"/>
              <a:t> </a:t>
            </a:r>
            <a:r>
              <a:rPr lang="es-MX" sz="1900" dirty="0" err="1"/>
              <a:t>Neighbors</a:t>
            </a:r>
            <a:r>
              <a:rPr lang="es-MX" sz="1900" dirty="0"/>
              <a:t> (KNN), o Vecinos Más Cercanos.</a:t>
            </a:r>
          </a:p>
          <a:p>
            <a:pPr marL="0" indent="0" algn="just">
              <a:lnSpc>
                <a:spcPct val="90000"/>
              </a:lnSpc>
              <a:buNone/>
            </a:pPr>
            <a:r>
              <a:rPr lang="es-MX" sz="1900" dirty="0"/>
              <a:t>La estrategia de KNN se basa en la proximidad para clasificar un nuevo cliente. Por ejemplo, si queremos predecir si María se quedará o se irá, el modelo KNN busca el cliente más cercano a María en el espacio de características. Si el vecino más cercano, como José, se quedó, es probable que María también se quede. Sin embargo, si el vecino cercano, como Pablo, se fue, es probable que María también se vaya, ya que ambos clientes tienen características similares.</a:t>
            </a:r>
          </a:p>
          <a:p>
            <a:pPr marL="0" indent="0">
              <a:lnSpc>
                <a:spcPct val="90000"/>
              </a:lnSpc>
              <a:buNone/>
            </a:pPr>
            <a:endParaRPr lang="es-MX" sz="1500" dirty="0"/>
          </a:p>
        </p:txBody>
      </p:sp>
      <p:cxnSp>
        <p:nvCxnSpPr>
          <p:cNvPr id="30" name="Straight Connector 2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112582202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BF1C5DD-6A4A-FF18-CD90-F3DAB6951650}"/>
              </a:ext>
            </a:extLst>
          </p:cNvPr>
          <p:cNvPicPr>
            <a:picLocks noChangeAspect="1"/>
          </p:cNvPicPr>
          <p:nvPr/>
        </p:nvPicPr>
        <p:blipFill>
          <a:blip r:embed="rId2"/>
          <a:srcRect l="11111" b="9091"/>
          <a:stretch/>
        </p:blipFill>
        <p:spPr>
          <a:xfrm>
            <a:off x="10473" y="-5701"/>
            <a:ext cx="12191980" cy="6857990"/>
          </a:xfrm>
          <a:prstGeom prst="rect">
            <a:avLst/>
          </a:prstGeom>
        </p:spPr>
      </p:pic>
      <p:sp>
        <p:nvSpPr>
          <p:cNvPr id="14" name="Isosceles Triangle 13">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6" name="Parallelogram 15">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4"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6" name="Isosceles Triangle 25">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 name="Marcador de contenido 2">
            <a:extLst>
              <a:ext uri="{FF2B5EF4-FFF2-40B4-BE49-F238E27FC236}">
                <a16:creationId xmlns:a16="http://schemas.microsoft.com/office/drawing/2014/main" id="{C2E5B909-F38F-D94C-A616-4A98E5584659}"/>
              </a:ext>
            </a:extLst>
          </p:cNvPr>
          <p:cNvSpPr>
            <a:spLocks noGrp="1"/>
          </p:cNvSpPr>
          <p:nvPr>
            <p:ph idx="1"/>
          </p:nvPr>
        </p:nvSpPr>
        <p:spPr>
          <a:xfrm>
            <a:off x="1019307" y="1162193"/>
            <a:ext cx="9146123" cy="4522201"/>
          </a:xfrm>
        </p:spPr>
        <p:txBody>
          <a:bodyPr>
            <a:noAutofit/>
          </a:bodyPr>
          <a:lstStyle/>
          <a:p>
            <a:pPr marL="0" indent="0" algn="just">
              <a:lnSpc>
                <a:spcPct val="90000"/>
              </a:lnSpc>
              <a:buNone/>
            </a:pPr>
            <a:r>
              <a:rPr lang="es-MX" sz="1900" dirty="0"/>
              <a:t>El modelo realiza su aproximación con los siguientes pasos:</a:t>
            </a:r>
          </a:p>
          <a:p>
            <a:pPr marL="457200" indent="-457200" algn="just">
              <a:lnSpc>
                <a:spcPct val="90000"/>
              </a:lnSpc>
              <a:buFont typeface="+mj-lt"/>
              <a:buAutoNum type="arabicPeriod"/>
            </a:pPr>
            <a:r>
              <a:rPr lang="es-MX" sz="1900" dirty="0"/>
              <a:t>Representación Gráfica: El modelo recibe las variables de cada cliente y las representa en un plano cartesiano. Cada cliente se ubica en el plano según sus características.</a:t>
            </a:r>
          </a:p>
          <a:p>
            <a:pPr marL="457200" indent="-457200" algn="just">
              <a:lnSpc>
                <a:spcPct val="90000"/>
              </a:lnSpc>
              <a:buFont typeface="+mj-lt"/>
              <a:buAutoNum type="arabicPeriod"/>
            </a:pPr>
            <a:r>
              <a:rPr lang="es-MX" sz="1900" dirty="0"/>
              <a:t>Cálculo de Distancias: Se calcula la distancia entre los puntos (clientes) para identificar cuáles están más cerca de cada uno.</a:t>
            </a:r>
          </a:p>
          <a:p>
            <a:pPr marL="457200" indent="-457200" algn="just">
              <a:lnSpc>
                <a:spcPct val="90000"/>
              </a:lnSpc>
              <a:buFont typeface="+mj-lt"/>
              <a:buAutoNum type="arabicPeriod"/>
            </a:pPr>
            <a:r>
              <a:rPr lang="es-MX" sz="1900" dirty="0"/>
              <a:t>Clasificación por Vecinos: Según el valor de K (número de vecinos a considerar), el modelo agrupa los puntos más cercanos. Por ejemplo, con K=5, se agrupan los 5vecinos más cercanos.</a:t>
            </a:r>
          </a:p>
          <a:p>
            <a:pPr marL="457200" indent="-457200" algn="just">
              <a:lnSpc>
                <a:spcPct val="90000"/>
              </a:lnSpc>
              <a:buFont typeface="+mj-lt"/>
              <a:buAutoNum type="arabicPeriod"/>
            </a:pPr>
            <a:r>
              <a:rPr lang="es-MX" sz="1900" dirty="0"/>
              <a:t>Conteo de Clases: Se realiza un conteo de las clases en el grupo de vecinos para determinar la mayoría. Por ejemplo, si la mayoría en los 5 vecinos se quedó, María probablemente también se quedará.</a:t>
            </a:r>
          </a:p>
          <a:p>
            <a:pPr marL="457200" indent="-457200" algn="just">
              <a:lnSpc>
                <a:spcPct val="90000"/>
              </a:lnSpc>
              <a:buFont typeface="+mj-lt"/>
              <a:buAutoNum type="arabicPeriod"/>
            </a:pPr>
            <a:r>
              <a:rPr lang="es-MX" sz="1900" dirty="0"/>
              <a:t>Asignación de Clase: Se clasifica al nuevo cliente según el grupo de vecinos más cercano.</a:t>
            </a:r>
          </a:p>
          <a:p>
            <a:pPr marL="457200" indent="-457200" algn="just">
              <a:lnSpc>
                <a:spcPct val="90000"/>
              </a:lnSpc>
              <a:buFont typeface="+mj-lt"/>
              <a:buAutoNum type="arabicPeriod"/>
            </a:pPr>
            <a:endParaRPr lang="es-MX" sz="1900" dirty="0"/>
          </a:p>
        </p:txBody>
      </p:sp>
      <p:sp>
        <p:nvSpPr>
          <p:cNvPr id="28"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0"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2"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4" name="Isosceles Triangle 33">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171910606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6167BCD-5D74-CFEE-81CE-4621673B21D0}"/>
              </a:ext>
            </a:extLst>
          </p:cNvPr>
          <p:cNvSpPr>
            <a:spLocks noGrp="1"/>
          </p:cNvSpPr>
          <p:nvPr>
            <p:ph idx="1"/>
          </p:nvPr>
        </p:nvSpPr>
        <p:spPr>
          <a:xfrm>
            <a:off x="557412" y="1434225"/>
            <a:ext cx="8596668" cy="492670"/>
          </a:xfrm>
        </p:spPr>
        <p:txBody>
          <a:bodyPr/>
          <a:lstStyle/>
          <a:p>
            <a:pPr marL="0" indent="0" algn="ctr">
              <a:buNone/>
            </a:pPr>
            <a:r>
              <a:rPr lang="es-MX" dirty="0"/>
              <a:t>Al momento de decidir el valor de k, debemos tener en cuenta lo siguiente:</a:t>
            </a:r>
          </a:p>
          <a:p>
            <a:pPr marL="0" indent="0" algn="ctr">
              <a:buNone/>
            </a:pPr>
            <a:endParaRPr lang="es-MX" dirty="0"/>
          </a:p>
        </p:txBody>
      </p:sp>
      <p:pic>
        <p:nvPicPr>
          <p:cNvPr id="4" name="Imagen 3">
            <a:extLst>
              <a:ext uri="{FF2B5EF4-FFF2-40B4-BE49-F238E27FC236}">
                <a16:creationId xmlns:a16="http://schemas.microsoft.com/office/drawing/2014/main" id="{9A02A297-C086-4109-8101-204CD81790B1}"/>
              </a:ext>
            </a:extLst>
          </p:cNvPr>
          <p:cNvPicPr>
            <a:picLocks noChangeAspect="1"/>
          </p:cNvPicPr>
          <p:nvPr/>
        </p:nvPicPr>
        <p:blipFill>
          <a:blip r:embed="rId2"/>
          <a:stretch>
            <a:fillRect/>
          </a:stretch>
        </p:blipFill>
        <p:spPr>
          <a:xfrm>
            <a:off x="685344" y="2353456"/>
            <a:ext cx="8836763" cy="3070319"/>
          </a:xfrm>
          <a:prstGeom prst="rect">
            <a:avLst/>
          </a:prstGeom>
        </p:spPr>
      </p:pic>
    </p:spTree>
    <p:extLst>
      <p:ext uri="{BB962C8B-B14F-4D97-AF65-F5344CB8AC3E}">
        <p14:creationId xmlns:p14="http://schemas.microsoft.com/office/powerpoint/2010/main" val="376665467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descr="Gráfico, Diagrama&#10;&#10;Descripción generada automáticamente">
            <a:extLst>
              <a:ext uri="{FF2B5EF4-FFF2-40B4-BE49-F238E27FC236}">
                <a16:creationId xmlns:a16="http://schemas.microsoft.com/office/drawing/2014/main" id="{1F8192F8-08C7-BD07-7758-232E2D25E604}"/>
              </a:ext>
            </a:extLst>
          </p:cNvPr>
          <p:cNvPicPr>
            <a:picLocks noChangeAspect="1"/>
          </p:cNvPicPr>
          <p:nvPr/>
        </p:nvPicPr>
        <p:blipFill>
          <a:blip r:embed="rId2"/>
          <a:srcRect l="9091" t="9091"/>
          <a:stretch/>
        </p:blipFill>
        <p:spPr>
          <a:xfrm>
            <a:off x="-21293" y="8477"/>
            <a:ext cx="12191999" cy="6857990"/>
          </a:xfrm>
          <a:prstGeom prst="rect">
            <a:avLst/>
          </a:prstGeom>
        </p:spPr>
      </p:pic>
      <p:sp>
        <p:nvSpPr>
          <p:cNvPr id="9" name="Isosceles Triangle 8">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1" name="Parallelogram 10">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 name="Título 1">
            <a:extLst>
              <a:ext uri="{FF2B5EF4-FFF2-40B4-BE49-F238E27FC236}">
                <a16:creationId xmlns:a16="http://schemas.microsoft.com/office/drawing/2014/main" id="{AFF67902-471A-AF38-1B8F-AB189D4F5E8D}"/>
              </a:ext>
            </a:extLst>
          </p:cNvPr>
          <p:cNvSpPr>
            <a:spLocks noGrp="1"/>
          </p:cNvSpPr>
          <p:nvPr>
            <p:ph type="title"/>
          </p:nvPr>
        </p:nvSpPr>
        <p:spPr>
          <a:xfrm>
            <a:off x="2006717" y="715892"/>
            <a:ext cx="8210741" cy="1320800"/>
          </a:xfrm>
        </p:spPr>
        <p:txBody>
          <a:bodyPr anchor="t">
            <a:noAutofit/>
          </a:bodyPr>
          <a:lstStyle/>
          <a:p>
            <a:pPr algn="ctr"/>
            <a:r>
              <a:rPr lang="es-MX" sz="6000" dirty="0">
                <a:latin typeface="Baguet Script" panose="00000500000000000000" pitchFamily="2" charset="0"/>
              </a:rPr>
              <a:t>Modelo KNN paso a paso</a:t>
            </a:r>
          </a:p>
        </p:txBody>
      </p:sp>
      <p:sp>
        <p:nvSpPr>
          <p:cNvPr id="19"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1" name="Isosceles Triangle 20">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 name="Marcador de contenido 2">
            <a:extLst>
              <a:ext uri="{FF2B5EF4-FFF2-40B4-BE49-F238E27FC236}">
                <a16:creationId xmlns:a16="http://schemas.microsoft.com/office/drawing/2014/main" id="{CBECE3A1-CD2F-610C-14C7-256EB8B500F2}"/>
              </a:ext>
            </a:extLst>
          </p:cNvPr>
          <p:cNvSpPr>
            <a:spLocks noGrp="1"/>
          </p:cNvSpPr>
          <p:nvPr>
            <p:ph idx="1"/>
          </p:nvPr>
        </p:nvSpPr>
        <p:spPr>
          <a:xfrm>
            <a:off x="1539027" y="2017914"/>
            <a:ext cx="9146123" cy="3882362"/>
          </a:xfrm>
        </p:spPr>
        <p:txBody>
          <a:bodyPr>
            <a:normAutofit fontScale="92500" lnSpcReduction="10000"/>
          </a:bodyPr>
          <a:lstStyle/>
          <a:p>
            <a:pPr marL="0" indent="0" algn="just">
              <a:lnSpc>
                <a:spcPct val="90000"/>
              </a:lnSpc>
              <a:buNone/>
            </a:pPr>
            <a:r>
              <a:rPr lang="es-MX" sz="1900" dirty="0"/>
              <a:t>Vamos a replicar manualmente el modelo KNN para entender su funcionamiento:</a:t>
            </a:r>
          </a:p>
          <a:p>
            <a:pPr algn="just">
              <a:lnSpc>
                <a:spcPct val="90000"/>
              </a:lnSpc>
              <a:buFont typeface="+mj-lt"/>
              <a:buAutoNum type="arabicPeriod"/>
            </a:pPr>
            <a:r>
              <a:rPr lang="es-MX" sz="1900" dirty="0"/>
              <a:t>Datos del Cliente: Usamos los datos de María en </a:t>
            </a:r>
            <a:r>
              <a:rPr lang="es-MX" sz="1900" dirty="0" err="1"/>
              <a:t>x_María</a:t>
            </a:r>
            <a:r>
              <a:rPr lang="es-MX" sz="1900" dirty="0"/>
              <a:t> para predecir su estado (y).</a:t>
            </a:r>
          </a:p>
          <a:p>
            <a:pPr algn="just">
              <a:lnSpc>
                <a:spcPct val="90000"/>
              </a:lnSpc>
              <a:buFont typeface="+mj-lt"/>
              <a:buAutoNum type="arabicPeriod"/>
            </a:pPr>
            <a:r>
              <a:rPr lang="es-MX" sz="1900" dirty="0"/>
              <a:t>Calcular Distancias: Calculamos las distancias entre María y los 13,000 clientes.</a:t>
            </a:r>
          </a:p>
          <a:p>
            <a:pPr algn="just">
              <a:lnSpc>
                <a:spcPct val="90000"/>
              </a:lnSpc>
              <a:buFont typeface="+mj-lt"/>
              <a:buAutoNum type="arabicPeriod"/>
            </a:pPr>
            <a:r>
              <a:rPr lang="es-MX" sz="1900" dirty="0"/>
              <a:t>Estandarización: Normalizamos los datos usando </a:t>
            </a:r>
            <a:r>
              <a:rPr lang="es-MX" sz="1900" dirty="0" err="1"/>
              <a:t>StandardScaler</a:t>
            </a:r>
            <a:r>
              <a:rPr lang="es-MX" sz="1900" dirty="0"/>
              <a:t> para asegurar que todas las características estén en la misma escala.</a:t>
            </a:r>
          </a:p>
          <a:p>
            <a:pPr algn="just">
              <a:lnSpc>
                <a:spcPct val="90000"/>
              </a:lnSpc>
              <a:buFont typeface="+mj-lt"/>
              <a:buAutoNum type="arabicPeriod"/>
            </a:pPr>
            <a:r>
              <a:rPr lang="es-MX" sz="1900" dirty="0"/>
              <a:t>Normalización de María: Aplicamos la misma transformación a los datos de María.</a:t>
            </a:r>
          </a:p>
          <a:p>
            <a:pPr algn="just">
              <a:lnSpc>
                <a:spcPct val="90000"/>
              </a:lnSpc>
              <a:buFont typeface="+mj-lt"/>
              <a:buAutoNum type="arabicPeriod"/>
            </a:pPr>
            <a:r>
              <a:rPr lang="es-MX" sz="1900" dirty="0"/>
              <a:t>Calcular Distancias Euclidianas: Utilizamos la fórmula de distancia euclidiana para medir la proximidad entre María y los demás clientes.</a:t>
            </a:r>
          </a:p>
          <a:p>
            <a:pPr algn="just">
              <a:lnSpc>
                <a:spcPct val="90000"/>
              </a:lnSpc>
              <a:buFont typeface="+mj-lt"/>
              <a:buAutoNum type="arabicPeriod"/>
            </a:pPr>
            <a:r>
              <a:rPr lang="es-MX" sz="1900" dirty="0"/>
              <a:t>Clasificación: Elegimos el número de vecinos (K), clasificamos a María según la mayoría de los vecinos más cercanos y determinamos si se quedará o se irá.</a:t>
            </a:r>
          </a:p>
          <a:p>
            <a:pPr marL="0" indent="0" algn="just">
              <a:lnSpc>
                <a:spcPct val="90000"/>
              </a:lnSpc>
              <a:buNone/>
            </a:pPr>
            <a:r>
              <a:rPr lang="es-MX" sz="1900" dirty="0"/>
              <a:t>Estos cálculos manuales se automatizarán con código en la práctica.</a:t>
            </a:r>
          </a:p>
          <a:p>
            <a:pPr marL="0" indent="0">
              <a:lnSpc>
                <a:spcPct val="90000"/>
              </a:lnSpc>
              <a:buNone/>
            </a:pPr>
            <a:endParaRPr lang="es-MX" sz="1300" dirty="0"/>
          </a:p>
        </p:txBody>
      </p:sp>
      <p:sp>
        <p:nvSpPr>
          <p:cNvPr id="23"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5"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7"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9" name="Isosceles Triangle 28">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15588747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EC0127E-5CDB-B680-BD50-26FE60F85522}"/>
              </a:ext>
            </a:extLst>
          </p:cNvPr>
          <p:cNvSpPr>
            <a:spLocks noGrp="1"/>
          </p:cNvSpPr>
          <p:nvPr>
            <p:ph idx="1"/>
          </p:nvPr>
        </p:nvSpPr>
        <p:spPr>
          <a:xfrm>
            <a:off x="527433" y="1045148"/>
            <a:ext cx="8781296" cy="5588000"/>
          </a:xfrm>
        </p:spPr>
        <p:txBody>
          <a:bodyPr>
            <a:noAutofit/>
          </a:bodyPr>
          <a:lstStyle/>
          <a:p>
            <a:pPr marL="0" indent="0" algn="just">
              <a:buNone/>
            </a:pPr>
            <a:r>
              <a:rPr lang="es-MX" sz="1900" dirty="0"/>
              <a:t>Vamos a escalar todas las variables a la misma escala utilizando la función `</a:t>
            </a:r>
            <a:r>
              <a:rPr lang="es-MX" sz="1900" dirty="0" err="1"/>
              <a:t>StandardScaler</a:t>
            </a:r>
            <a:r>
              <a:rPr lang="es-MX" sz="1900" dirty="0"/>
              <a:t>`, ya que utilizaremos diferentes operaciones matemáticas y será más conveniente si todas las variables tienen la misma escala.</a:t>
            </a:r>
          </a:p>
          <a:p>
            <a:pPr marL="0" indent="0" algn="just">
              <a:buNone/>
            </a:pPr>
            <a:endParaRPr lang="es-MX" sz="1900" dirty="0"/>
          </a:p>
          <a:p>
            <a:pPr marL="0" indent="0" algn="just">
              <a:buNone/>
            </a:pPr>
            <a:endParaRPr lang="es-MX" sz="1900" dirty="0"/>
          </a:p>
          <a:p>
            <a:pPr marL="0" indent="0" algn="just">
              <a:buNone/>
            </a:pPr>
            <a:endParaRPr lang="es-MX" sz="1900" dirty="0"/>
          </a:p>
          <a:p>
            <a:pPr marL="0" indent="0" algn="just">
              <a:buNone/>
            </a:pPr>
            <a:r>
              <a:rPr lang="es-MX" sz="1900" dirty="0"/>
              <a:t>La distancia Euclidiana mide la distancia entre los puntos (a) y (b). Para calcular esta distancia, se realiza lo siguiente: se resta cada coordenada de (a) con la correspondiente coordenada de (b), se eleva al cuadrado cada diferencia, se suman estos cuadrados y finalmente se obtiene la raíz cuadrada de esta suma. Este resultado nos da la distancia entre un punto y otro.</a:t>
            </a:r>
          </a:p>
          <a:p>
            <a:pPr marL="0" indent="0" algn="just">
              <a:buNone/>
            </a:pPr>
            <a:r>
              <a:rPr lang="es-MX" sz="1900" dirty="0"/>
              <a:t>En este caso, nuestra variable (a) será María y nuestra variable (b) será uno de los clientes vecinos.</a:t>
            </a:r>
          </a:p>
        </p:txBody>
      </p:sp>
      <p:pic>
        <p:nvPicPr>
          <p:cNvPr id="4" name="Imagen 3">
            <a:extLst>
              <a:ext uri="{FF2B5EF4-FFF2-40B4-BE49-F238E27FC236}">
                <a16:creationId xmlns:a16="http://schemas.microsoft.com/office/drawing/2014/main" id="{A6426BD9-9F1F-CDB4-5A70-4EF6ED2749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344" y="2241706"/>
            <a:ext cx="8965925" cy="895350"/>
          </a:xfrm>
          <a:prstGeom prst="rect">
            <a:avLst/>
          </a:prstGeom>
          <a:noFill/>
        </p:spPr>
      </p:pic>
    </p:spTree>
    <p:extLst>
      <p:ext uri="{BB962C8B-B14F-4D97-AF65-F5344CB8AC3E}">
        <p14:creationId xmlns:p14="http://schemas.microsoft.com/office/powerpoint/2010/main" val="18200051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9AAD3E5C-1764-3818-86F7-DEEA77163B6D}"/>
              </a:ext>
            </a:extLst>
          </p:cNvPr>
          <p:cNvPicPr>
            <a:picLocks noChangeAspect="1"/>
          </p:cNvPicPr>
          <p:nvPr/>
        </p:nvPicPr>
        <p:blipFill>
          <a:blip r:embed="rId2"/>
          <a:stretch>
            <a:fillRect/>
          </a:stretch>
        </p:blipFill>
        <p:spPr>
          <a:xfrm>
            <a:off x="852543" y="785118"/>
            <a:ext cx="10582925" cy="5159177"/>
          </a:xfrm>
          <a:prstGeom prst="rect">
            <a:avLst/>
          </a:prstGeom>
        </p:spPr>
      </p:pic>
    </p:spTree>
    <p:extLst>
      <p:ext uri="{BB962C8B-B14F-4D97-AF65-F5344CB8AC3E}">
        <p14:creationId xmlns:p14="http://schemas.microsoft.com/office/powerpoint/2010/main" val="216857832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2DFF2B-39FB-64C3-7165-B306B4AC76E0}"/>
              </a:ext>
            </a:extLst>
          </p:cNvPr>
          <p:cNvSpPr>
            <a:spLocks noGrp="1"/>
          </p:cNvSpPr>
          <p:nvPr>
            <p:ph type="title"/>
          </p:nvPr>
        </p:nvSpPr>
        <p:spPr>
          <a:xfrm>
            <a:off x="5165712" y="943515"/>
            <a:ext cx="4656577" cy="1320800"/>
          </a:xfrm>
        </p:spPr>
        <p:txBody>
          <a:bodyPr>
            <a:noAutofit/>
          </a:bodyPr>
          <a:lstStyle/>
          <a:p>
            <a:pPr algn="ctr"/>
            <a:r>
              <a:rPr lang="es-MX" sz="6000" dirty="0">
                <a:latin typeface="Baguet Script" panose="00000500000000000000" pitchFamily="2" charset="0"/>
              </a:rPr>
              <a:t>Modelo KNN con </a:t>
            </a:r>
            <a:r>
              <a:rPr lang="es-MX" sz="6000" dirty="0" err="1">
                <a:latin typeface="Baguet Script" panose="00000500000000000000" pitchFamily="2" charset="0"/>
              </a:rPr>
              <a:t>sklearn</a:t>
            </a:r>
            <a:r>
              <a:rPr lang="es-MX" sz="6000" dirty="0">
                <a:latin typeface="Baguet Script" panose="00000500000000000000" pitchFamily="2" charset="0"/>
              </a:rPr>
              <a:t> </a:t>
            </a:r>
          </a:p>
        </p:txBody>
      </p:sp>
      <p:sp>
        <p:nvSpPr>
          <p:cNvPr id="3" name="Marcador de contenido 2">
            <a:extLst>
              <a:ext uri="{FF2B5EF4-FFF2-40B4-BE49-F238E27FC236}">
                <a16:creationId xmlns:a16="http://schemas.microsoft.com/office/drawing/2014/main" id="{E31195D1-2EC0-6B98-AC28-F250CE42ABBD}"/>
              </a:ext>
            </a:extLst>
          </p:cNvPr>
          <p:cNvSpPr>
            <a:spLocks noGrp="1"/>
          </p:cNvSpPr>
          <p:nvPr>
            <p:ph idx="1"/>
          </p:nvPr>
        </p:nvSpPr>
        <p:spPr>
          <a:xfrm>
            <a:off x="5280337" y="2914755"/>
            <a:ext cx="4656576" cy="3357861"/>
          </a:xfrm>
        </p:spPr>
        <p:txBody>
          <a:bodyPr>
            <a:normAutofit/>
          </a:bodyPr>
          <a:lstStyle/>
          <a:p>
            <a:pPr marL="0" indent="0" algn="just">
              <a:buNone/>
            </a:pPr>
            <a:r>
              <a:rPr lang="es-MX" sz="1900" dirty="0"/>
              <a:t>Se va a implementar nuestr</a:t>
            </a:r>
            <a:r>
              <a:rPr lang="es-MX" sz="1900" i="1" dirty="0"/>
              <a:t>o </a:t>
            </a:r>
            <a:r>
              <a:rPr lang="es-MX" sz="1900" dirty="0"/>
              <a:t>modelo de KNN en Python. Los modelos ya están prácticamente preparados y listos; solo necesitamos importarlos a nuestros datos y entrenarlos. No necesitamos realizar toda la matemática que vimos anteriormente porque ya está configurado para hacerlo automáticamente.</a:t>
            </a:r>
          </a:p>
          <a:p>
            <a:pPr marL="0" indent="0">
              <a:buNone/>
            </a:pPr>
            <a:endParaRPr lang="es-MX" dirty="0"/>
          </a:p>
          <a:p>
            <a:pPr marL="0" indent="0">
              <a:buNone/>
            </a:pPr>
            <a:endParaRPr lang="es-MX" dirty="0"/>
          </a:p>
        </p:txBody>
      </p:sp>
      <p:pic>
        <p:nvPicPr>
          <p:cNvPr id="4" name="Imagen 3">
            <a:extLst>
              <a:ext uri="{FF2B5EF4-FFF2-40B4-BE49-F238E27FC236}">
                <a16:creationId xmlns:a16="http://schemas.microsoft.com/office/drawing/2014/main" id="{8CEAA625-88AE-D327-C3B4-0C67BE75EBA4}"/>
              </a:ext>
            </a:extLst>
          </p:cNvPr>
          <p:cNvPicPr>
            <a:picLocks noChangeAspect="1"/>
          </p:cNvPicPr>
          <p:nvPr/>
        </p:nvPicPr>
        <p:blipFill>
          <a:blip r:embed="rId2"/>
          <a:srcRect l="30765" r="25969"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34" name="Isosceles Triangle 33">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177339789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5"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6" name="Isosceles Triangle 15">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7"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8"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9"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0" name="Isosceles Triangle 19">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1" name="Isosceles Triangle 20">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grpSp>
      <p:sp>
        <p:nvSpPr>
          <p:cNvPr id="3" name="Marcador de contenido 2">
            <a:extLst>
              <a:ext uri="{FF2B5EF4-FFF2-40B4-BE49-F238E27FC236}">
                <a16:creationId xmlns:a16="http://schemas.microsoft.com/office/drawing/2014/main" id="{D0E2A1C2-13CB-234B-9E7A-5B2BA9D2C7A9}"/>
              </a:ext>
            </a:extLst>
          </p:cNvPr>
          <p:cNvSpPr>
            <a:spLocks noGrp="1"/>
          </p:cNvSpPr>
          <p:nvPr>
            <p:ph idx="1"/>
          </p:nvPr>
        </p:nvSpPr>
        <p:spPr>
          <a:xfrm>
            <a:off x="146391" y="1057532"/>
            <a:ext cx="11514666" cy="5064670"/>
          </a:xfrm>
        </p:spPr>
        <p:txBody>
          <a:bodyPr>
            <a:normAutofit/>
          </a:bodyPr>
          <a:lstStyle/>
          <a:p>
            <a:pPr marL="0" indent="0" algn="just">
              <a:lnSpc>
                <a:spcPct val="90000"/>
              </a:lnSpc>
              <a:buNone/>
            </a:pPr>
            <a:r>
              <a:rPr lang="es-MX" sz="1900" dirty="0"/>
              <a:t>1. Dividir los Datos: Primero, debemos dividir nuestros datos. Para esto, utilizaremos la biblioteca `</a:t>
            </a:r>
            <a:r>
              <a:rPr lang="es-MX" sz="1900" dirty="0" err="1"/>
              <a:t>train_test_split</a:t>
            </a:r>
            <a:r>
              <a:rPr lang="es-MX" sz="1900" dirty="0"/>
              <a:t>`, que sirve para separar los datos en conjuntos de entrenamiento y prueba. Esto es importante para evaluar si nuestro modelo está pronosticando correctamente. Importamos `</a:t>
            </a:r>
            <a:r>
              <a:rPr lang="es-MX" sz="1900" dirty="0" err="1"/>
              <a:t>train_test_split</a:t>
            </a:r>
            <a:r>
              <a:rPr lang="es-MX" sz="1900" dirty="0"/>
              <a:t>` de la biblioteca `</a:t>
            </a:r>
            <a:r>
              <a:rPr lang="es-MX" sz="1900" dirty="0" err="1"/>
              <a:t>sklearn.model_selection</a:t>
            </a:r>
            <a:r>
              <a:rPr lang="es-MX" sz="1900" dirty="0"/>
              <a:t>`.</a:t>
            </a:r>
          </a:p>
          <a:p>
            <a:pPr marL="0" indent="0" algn="just">
              <a:lnSpc>
                <a:spcPct val="90000"/>
              </a:lnSpc>
              <a:buNone/>
            </a:pPr>
            <a:r>
              <a:rPr lang="es-MX" sz="1900" dirty="0"/>
              <a:t>   - Uso: Necesitamos pasar dos parámetros: `X`, que son las variables con las características de los clientes, y `y`, que es la variable respuesta. En este caso, `X` debe estar normalizado, es decir, en la misma escala, como lo hicimos previamente con `</a:t>
            </a:r>
            <a:r>
              <a:rPr lang="es-MX" sz="1900" dirty="0" err="1"/>
              <a:t>X_normalizado</a:t>
            </a:r>
            <a:r>
              <a:rPr lang="es-MX" sz="1900" dirty="0"/>
              <a:t>`.</a:t>
            </a:r>
          </a:p>
          <a:p>
            <a:pPr marL="0" indent="0" algn="just">
              <a:lnSpc>
                <a:spcPct val="90000"/>
              </a:lnSpc>
              <a:buNone/>
            </a:pPr>
            <a:r>
              <a:rPr lang="es-MX" sz="1900" dirty="0"/>
              <a:t>   - Tamaño del Conjunto de Prueba: El parámetro `</a:t>
            </a:r>
            <a:r>
              <a:rPr lang="es-MX" sz="1900" dirty="0" err="1"/>
              <a:t>test_size</a:t>
            </a:r>
            <a:r>
              <a:rPr lang="es-MX" sz="1900" dirty="0"/>
              <a:t>` define el tamaño del conjunto de prueba. Por ejemplo, si tenemos 100 clientes y especificamos `</a:t>
            </a:r>
            <a:r>
              <a:rPr lang="es-MX" sz="1900" dirty="0" err="1"/>
              <a:t>test_size</a:t>
            </a:r>
            <a:r>
              <a:rPr lang="es-MX" sz="1900" dirty="0"/>
              <a:t>=0.3`, utilizaremos 30 clientes para probar el modelo y los otros 70 para entrenarlo. Esto nos permite evaluar el modelo con datos que no ha visto durante el entrenamiento.</a:t>
            </a:r>
          </a:p>
          <a:p>
            <a:pPr marL="0" indent="0" algn="just">
              <a:lnSpc>
                <a:spcPct val="90000"/>
              </a:lnSpc>
              <a:buNone/>
            </a:pPr>
            <a:r>
              <a:rPr lang="es-MX" sz="1900" dirty="0"/>
              <a:t>   - Semilla Aleatoria: El parámetro `</a:t>
            </a:r>
            <a:r>
              <a:rPr lang="es-MX" sz="1900" dirty="0" err="1"/>
              <a:t>random_state</a:t>
            </a:r>
            <a:r>
              <a:rPr lang="es-MX" sz="1900" dirty="0"/>
              <a:t>` asegura que la división sea reproducible. Utilizar la misma semilla garantiza que la división será la misma cada vez que se ejecute el código. Puedes establecerlo en cualquier número, pero por defecto lo dejaremos en 1, 2 o 3.</a:t>
            </a:r>
          </a:p>
          <a:p>
            <a:pPr marL="0" indent="0" algn="just">
              <a:lnSpc>
                <a:spcPct val="90000"/>
              </a:lnSpc>
              <a:buNone/>
            </a:pPr>
            <a:r>
              <a:rPr lang="es-MX" sz="1900" dirty="0"/>
              <a:t>   - Resultado: `</a:t>
            </a:r>
            <a:r>
              <a:rPr lang="es-MX" sz="1900" dirty="0" err="1"/>
              <a:t>train_test_split</a:t>
            </a:r>
            <a:r>
              <a:rPr lang="es-MX" sz="1900" dirty="0"/>
              <a:t>` devuelve cuatro variables: `</a:t>
            </a:r>
            <a:r>
              <a:rPr lang="es-MX" sz="1900" dirty="0" err="1"/>
              <a:t>X_train</a:t>
            </a:r>
            <a:r>
              <a:rPr lang="es-MX" sz="1900" dirty="0"/>
              <a:t>`, `</a:t>
            </a:r>
            <a:r>
              <a:rPr lang="es-MX" sz="1900" dirty="0" err="1"/>
              <a:t>X_test</a:t>
            </a:r>
            <a:r>
              <a:rPr lang="es-MX" sz="1900" dirty="0"/>
              <a:t>`, `</a:t>
            </a:r>
            <a:r>
              <a:rPr lang="es-MX" sz="1900" dirty="0" err="1"/>
              <a:t>y_train</a:t>
            </a:r>
            <a:r>
              <a:rPr lang="es-MX" sz="1900" dirty="0"/>
              <a:t>` y `</a:t>
            </a:r>
            <a:r>
              <a:rPr lang="es-MX" sz="1900" dirty="0" err="1"/>
              <a:t>y_test</a:t>
            </a:r>
            <a:r>
              <a:rPr lang="es-MX" sz="1900" dirty="0"/>
              <a:t>`. Estas variables representan el conjunto de entrenamiento y prueba para las características (`X`) y las respuestas (`y`).</a:t>
            </a:r>
          </a:p>
          <a:p>
            <a:pPr marL="0" indent="0">
              <a:lnSpc>
                <a:spcPct val="90000"/>
              </a:lnSpc>
              <a:buNone/>
            </a:pPr>
            <a:endParaRPr lang="es-MX" sz="1400" dirty="0"/>
          </a:p>
        </p:txBody>
      </p:sp>
    </p:spTree>
    <p:extLst>
      <p:ext uri="{BB962C8B-B14F-4D97-AF65-F5344CB8AC3E}">
        <p14:creationId xmlns:p14="http://schemas.microsoft.com/office/powerpoint/2010/main" val="358005670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ADC7379-8731-51EE-A8C4-EF22656C2199}"/>
              </a:ext>
            </a:extLst>
          </p:cNvPr>
          <p:cNvPicPr>
            <a:picLocks noChangeAspect="1"/>
          </p:cNvPicPr>
          <p:nvPr/>
        </p:nvPicPr>
        <p:blipFill>
          <a:blip r:embed="rId2"/>
          <a:srcRect l="9091" t="6562" b="16830"/>
          <a:stretch/>
        </p:blipFill>
        <p:spPr>
          <a:xfrm>
            <a:off x="1" y="10"/>
            <a:ext cx="12191999" cy="6857990"/>
          </a:xfrm>
          <a:prstGeom prst="rect">
            <a:avLst/>
          </a:prstGeom>
        </p:spPr>
      </p:pic>
      <p:sp>
        <p:nvSpPr>
          <p:cNvPr id="24" name="Isosceles Triangle 8">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6" name="Parallelogram 10">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14">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1"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2" name="Isosceles Triangle 20">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 name="Marcador de contenido 2">
            <a:extLst>
              <a:ext uri="{FF2B5EF4-FFF2-40B4-BE49-F238E27FC236}">
                <a16:creationId xmlns:a16="http://schemas.microsoft.com/office/drawing/2014/main" id="{4D0DBECE-5340-6AC1-D098-27441C0D1EC7}"/>
              </a:ext>
            </a:extLst>
          </p:cNvPr>
          <p:cNvSpPr>
            <a:spLocks noGrp="1"/>
          </p:cNvSpPr>
          <p:nvPr>
            <p:ph idx="1"/>
          </p:nvPr>
        </p:nvSpPr>
        <p:spPr>
          <a:xfrm>
            <a:off x="2466784" y="1414338"/>
            <a:ext cx="7555345" cy="4534149"/>
          </a:xfrm>
        </p:spPr>
        <p:txBody>
          <a:bodyPr>
            <a:normAutofit/>
          </a:bodyPr>
          <a:lstStyle/>
          <a:p>
            <a:pPr marL="0" indent="0">
              <a:lnSpc>
                <a:spcPct val="90000"/>
              </a:lnSpc>
              <a:buNone/>
            </a:pPr>
            <a:r>
              <a:rPr lang="es-MX" sz="1900" dirty="0"/>
              <a:t>2. Importar y Configurar el Modelo KNN: Ahora importaremos el modelo KNN desde `</a:t>
            </a:r>
            <a:r>
              <a:rPr lang="es-MX" sz="1900" dirty="0" err="1"/>
              <a:t>sklearn.neighbors</a:t>
            </a:r>
            <a:r>
              <a:rPr lang="es-MX" sz="1900" dirty="0"/>
              <a:t>`. Utilizaremos `</a:t>
            </a:r>
            <a:r>
              <a:rPr lang="es-MX" sz="1900" dirty="0" err="1"/>
              <a:t>KNeighborsClassifier</a:t>
            </a:r>
            <a:r>
              <a:rPr lang="es-MX" sz="1900" dirty="0"/>
              <a:t>` para clasificación. Puedes configurar el modelo con diferentes métricas de distancia, como euclidiana, Manhattan, etc. Nosotros usaremos la métrica euclidiana.</a:t>
            </a:r>
          </a:p>
          <a:p>
            <a:pPr marL="0" indent="0">
              <a:lnSpc>
                <a:spcPct val="90000"/>
              </a:lnSpc>
              <a:buNone/>
            </a:pPr>
            <a:r>
              <a:rPr lang="es-MX" sz="1900" dirty="0"/>
              <a:t>   - Configuración: Inicializamos el modelo especificando el número de vecinos `K`. Por defecto, `K` es 5, pero puedes cambiarlo si lo deseas (por ejemplo, `</a:t>
            </a:r>
            <a:r>
              <a:rPr lang="es-MX" sz="1900" dirty="0" err="1"/>
              <a:t>n_neighbors</a:t>
            </a:r>
            <a:r>
              <a:rPr lang="es-MX" sz="1900" dirty="0"/>
              <a:t>=3` para 3 vecinos). En nuestro caso, dejaremos el valor por defecto.</a:t>
            </a:r>
          </a:p>
          <a:p>
            <a:pPr marL="0" indent="0">
              <a:lnSpc>
                <a:spcPct val="90000"/>
              </a:lnSpc>
              <a:buNone/>
            </a:pPr>
            <a:r>
              <a:rPr lang="es-MX" sz="1900" dirty="0"/>
              <a:t>3. Entrenamiento del Modelo: Entrenamos el modelo utilizando los datos de entrenamiento (`</a:t>
            </a:r>
            <a:r>
              <a:rPr lang="es-MX" sz="1900" dirty="0" err="1"/>
              <a:t>X_train</a:t>
            </a:r>
            <a:r>
              <a:rPr lang="es-MX" sz="1900" dirty="0"/>
              <a:t>` y `</a:t>
            </a:r>
            <a:r>
              <a:rPr lang="es-MX" sz="1900" dirty="0" err="1"/>
              <a:t>y_train</a:t>
            </a:r>
            <a:r>
              <a:rPr lang="es-MX" sz="1900" dirty="0"/>
              <a:t>`). El método `</a:t>
            </a:r>
            <a:r>
              <a:rPr lang="es-MX" sz="1900" dirty="0" err="1"/>
              <a:t>fit</a:t>
            </a:r>
            <a:r>
              <a:rPr lang="es-MX" sz="1900" dirty="0"/>
              <a:t>` se utiliza para ajustar el modelo a los datos.</a:t>
            </a:r>
          </a:p>
          <a:p>
            <a:pPr marL="0" indent="0">
              <a:lnSpc>
                <a:spcPct val="90000"/>
              </a:lnSpc>
              <a:buNone/>
            </a:pPr>
            <a:r>
              <a:rPr lang="es-MX" sz="1900" dirty="0"/>
              <a:t>   - Entrenamiento: Llamamos al método `</a:t>
            </a:r>
            <a:r>
              <a:rPr lang="es-MX" sz="1900" dirty="0" err="1"/>
              <a:t>fit</a:t>
            </a:r>
            <a:r>
              <a:rPr lang="es-MX" sz="1900" dirty="0"/>
              <a:t>` con `</a:t>
            </a:r>
            <a:r>
              <a:rPr lang="es-MX" sz="1900" dirty="0" err="1"/>
              <a:t>X_train</a:t>
            </a:r>
            <a:r>
              <a:rPr lang="es-MX" sz="1900" dirty="0"/>
              <a:t>` y `</a:t>
            </a:r>
            <a:r>
              <a:rPr lang="es-MX" sz="1900" dirty="0" err="1"/>
              <a:t>y_train</a:t>
            </a:r>
            <a:r>
              <a:rPr lang="es-MX" sz="1900" dirty="0"/>
              <a:t>`. Esto permite que el modelo aprenda las características y patrones de los datos.</a:t>
            </a:r>
          </a:p>
          <a:p>
            <a:pPr marL="0" indent="0">
              <a:lnSpc>
                <a:spcPct val="90000"/>
              </a:lnSpc>
              <a:buNone/>
            </a:pPr>
            <a:endParaRPr lang="es-MX" sz="1500" dirty="0"/>
          </a:p>
        </p:txBody>
      </p:sp>
      <p:sp>
        <p:nvSpPr>
          <p:cNvPr id="23"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5"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7"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9" name="Isosceles Triangle 28">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291880913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3F64BC8-5423-0A72-BF18-9A128531DE3C}"/>
              </a:ext>
            </a:extLst>
          </p:cNvPr>
          <p:cNvPicPr>
            <a:picLocks noChangeAspect="1"/>
          </p:cNvPicPr>
          <p:nvPr/>
        </p:nvPicPr>
        <p:blipFill>
          <a:blip r:embed="rId2"/>
          <a:srcRect l="12036" r="10856" b="-2"/>
          <a:stretch/>
        </p:blipFill>
        <p:spPr>
          <a:xfrm>
            <a:off x="7180288" y="-1"/>
            <a:ext cx="5011711"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3" name="Marcador de contenido 2">
            <a:extLst>
              <a:ext uri="{FF2B5EF4-FFF2-40B4-BE49-F238E27FC236}">
                <a16:creationId xmlns:a16="http://schemas.microsoft.com/office/drawing/2014/main" id="{12157A67-C1C3-9A0F-5194-97ED8EEF001E}"/>
              </a:ext>
            </a:extLst>
          </p:cNvPr>
          <p:cNvSpPr>
            <a:spLocks noGrp="1"/>
          </p:cNvSpPr>
          <p:nvPr>
            <p:ph idx="1"/>
          </p:nvPr>
        </p:nvSpPr>
        <p:spPr>
          <a:xfrm>
            <a:off x="777952" y="1306377"/>
            <a:ext cx="6644141" cy="4236778"/>
          </a:xfrm>
        </p:spPr>
        <p:txBody>
          <a:bodyPr>
            <a:normAutofit/>
          </a:bodyPr>
          <a:lstStyle/>
          <a:p>
            <a:pPr marL="0" indent="0" algn="just">
              <a:lnSpc>
                <a:spcPct val="90000"/>
              </a:lnSpc>
              <a:buNone/>
            </a:pPr>
            <a:r>
              <a:rPr lang="es-MX" sz="1900" dirty="0"/>
              <a:t>4. Predicción: Una vez entrenado el modelo, utilizamos el método `</a:t>
            </a:r>
            <a:r>
              <a:rPr lang="es-MX" sz="1900" dirty="0" err="1"/>
              <a:t>predict</a:t>
            </a:r>
            <a:r>
              <a:rPr lang="es-MX" sz="1900" dirty="0"/>
              <a:t>` para hacer predicciones sobre los datos de prueba (`</a:t>
            </a:r>
            <a:r>
              <a:rPr lang="es-MX" sz="1900" dirty="0" err="1"/>
              <a:t>X_test</a:t>
            </a:r>
            <a:r>
              <a:rPr lang="es-MX" sz="1900" dirty="0"/>
              <a:t>`).</a:t>
            </a:r>
          </a:p>
          <a:p>
            <a:pPr marL="0" indent="0" algn="just">
              <a:lnSpc>
                <a:spcPct val="90000"/>
              </a:lnSpc>
              <a:buNone/>
            </a:pPr>
            <a:r>
              <a:rPr lang="es-MX" sz="1900" dirty="0"/>
              <a:t>   - Predicciones: El modelo devolverá las predicciones para cada cliente en el conjunto de prueba. Estas predicciones se almacenarán en la variable `</a:t>
            </a:r>
            <a:r>
              <a:rPr lang="es-MX" sz="1900" dirty="0" err="1"/>
              <a:t>predicciones_knn</a:t>
            </a:r>
            <a:r>
              <a:rPr lang="es-MX" sz="1900" dirty="0"/>
              <a:t>`.</a:t>
            </a:r>
          </a:p>
          <a:p>
            <a:pPr marL="0" indent="0" algn="just">
              <a:lnSpc>
                <a:spcPct val="90000"/>
              </a:lnSpc>
              <a:buNone/>
            </a:pPr>
            <a:r>
              <a:rPr lang="es-MX" sz="1900" dirty="0"/>
              <a:t>   - Resultado: La variable `</a:t>
            </a:r>
            <a:r>
              <a:rPr lang="es-MX" sz="1900" dirty="0" err="1"/>
              <a:t>predicciones_knn</a:t>
            </a:r>
            <a:r>
              <a:rPr lang="es-MX" sz="1900" dirty="0"/>
              <a:t>` contendrá los resultados de la clasificación para los clientes del conjunto de prueba, indicando si se quedan (0) o se van (1).</a:t>
            </a:r>
          </a:p>
          <a:p>
            <a:pPr marL="0" indent="0" algn="just">
              <a:lnSpc>
                <a:spcPct val="90000"/>
              </a:lnSpc>
              <a:buNone/>
            </a:pPr>
            <a:r>
              <a:rPr lang="es-MX" sz="1900" dirty="0"/>
              <a:t>Ya tenemos nuestro modelo KNN configurado y entrenado. Es rápido y no requiere cálculos matemáticos manuales, solo configurar el modelo con los datos y las métricas deseadas. </a:t>
            </a:r>
          </a:p>
          <a:p>
            <a:pPr marL="0" indent="0" algn="just">
              <a:lnSpc>
                <a:spcPct val="90000"/>
              </a:lnSpc>
              <a:buNone/>
            </a:pPr>
            <a:endParaRPr lang="es-MX" sz="1300" dirty="0"/>
          </a:p>
        </p:txBody>
      </p:sp>
      <p:cxnSp>
        <p:nvCxnSpPr>
          <p:cNvPr id="12"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160602747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E53C3F-3C68-38FE-33B3-2EDED3BEEB55}"/>
              </a:ext>
            </a:extLst>
          </p:cNvPr>
          <p:cNvSpPr>
            <a:spLocks noGrp="1"/>
          </p:cNvSpPr>
          <p:nvPr>
            <p:ph type="title"/>
          </p:nvPr>
        </p:nvSpPr>
        <p:spPr>
          <a:xfrm>
            <a:off x="4646950" y="404904"/>
            <a:ext cx="6662647" cy="1320800"/>
          </a:xfrm>
        </p:spPr>
        <p:txBody>
          <a:bodyPr>
            <a:noAutofit/>
          </a:bodyPr>
          <a:lstStyle/>
          <a:p>
            <a:r>
              <a:rPr lang="es-MX" sz="6000" dirty="0">
                <a:latin typeface="Baguet Script" panose="00000500000000000000" pitchFamily="2" charset="0"/>
              </a:rPr>
              <a:t>Modelo </a:t>
            </a:r>
            <a:r>
              <a:rPr lang="es-MX" sz="6000" dirty="0" err="1">
                <a:latin typeface="Baguet Script" panose="00000500000000000000" pitchFamily="2" charset="0"/>
              </a:rPr>
              <a:t>Naive</a:t>
            </a:r>
            <a:r>
              <a:rPr lang="es-MX" sz="6000" dirty="0">
                <a:latin typeface="Baguet Script" panose="00000500000000000000" pitchFamily="2" charset="0"/>
              </a:rPr>
              <a:t> Bayes</a:t>
            </a:r>
          </a:p>
        </p:txBody>
      </p:sp>
      <p:sp>
        <p:nvSpPr>
          <p:cNvPr id="3" name="Marcador de contenido 2">
            <a:extLst>
              <a:ext uri="{FF2B5EF4-FFF2-40B4-BE49-F238E27FC236}">
                <a16:creationId xmlns:a16="http://schemas.microsoft.com/office/drawing/2014/main" id="{C1C35377-5492-56AF-DBFA-178E864702E0}"/>
              </a:ext>
            </a:extLst>
          </p:cNvPr>
          <p:cNvSpPr>
            <a:spLocks noGrp="1"/>
          </p:cNvSpPr>
          <p:nvPr>
            <p:ph idx="1"/>
          </p:nvPr>
        </p:nvSpPr>
        <p:spPr>
          <a:xfrm>
            <a:off x="4646951" y="1516012"/>
            <a:ext cx="6662647" cy="4405103"/>
          </a:xfrm>
        </p:spPr>
        <p:txBody>
          <a:bodyPr>
            <a:noAutofit/>
          </a:bodyPr>
          <a:lstStyle/>
          <a:p>
            <a:pPr marL="0" indent="0" algn="just">
              <a:lnSpc>
                <a:spcPct val="90000"/>
              </a:lnSpc>
              <a:buNone/>
            </a:pPr>
            <a:r>
              <a:rPr lang="es-MX" sz="1900" dirty="0"/>
              <a:t>El modelo **</a:t>
            </a:r>
            <a:r>
              <a:rPr lang="es-MX" sz="1900" dirty="0" err="1"/>
              <a:t>Naive</a:t>
            </a:r>
            <a:r>
              <a:rPr lang="es-MX" sz="1900" dirty="0"/>
              <a:t> Bayes** es uno de los algoritmos más simples y efectivos para clasificación. Fue inventado en el siglo XVIII, en 1700, por el reverendo Thomas Bayes, quien utilizó probabilidades para intentar explicar la existencia de Dios. Aunque no sabemos si tuvo éxito en su propósito original, sí creó el primer modelo de clasificación funcional de su época.</a:t>
            </a:r>
          </a:p>
          <a:p>
            <a:pPr marL="0" indent="0" algn="just">
              <a:lnSpc>
                <a:spcPct val="90000"/>
              </a:lnSpc>
              <a:buNone/>
            </a:pPr>
            <a:r>
              <a:rPr lang="es-MX" sz="1900" dirty="0"/>
              <a:t>El **teorema de Bayes** en el que se basa este modelo asume la independencia entre las variables, es decir, cada variable se considera independiente de las demás para explicar el resultado final. Esto le da el nombre de "ingenuo" o "</a:t>
            </a:r>
            <a:r>
              <a:rPr lang="es-MX" sz="1900" dirty="0" err="1"/>
              <a:t>naive</a:t>
            </a:r>
            <a:r>
              <a:rPr lang="es-MX" sz="1900" dirty="0"/>
              <a:t>" en inglés. </a:t>
            </a:r>
          </a:p>
          <a:p>
            <a:pPr marL="0" indent="0" algn="just">
              <a:lnSpc>
                <a:spcPct val="90000"/>
              </a:lnSpc>
              <a:buNone/>
            </a:pPr>
            <a:r>
              <a:rPr lang="es-MX" sz="1900" dirty="0"/>
              <a:t>El modelo </a:t>
            </a:r>
            <a:r>
              <a:rPr lang="es-MX" sz="1900" dirty="0" err="1"/>
              <a:t>Naive</a:t>
            </a:r>
            <a:r>
              <a:rPr lang="es-MX" sz="1900" dirty="0"/>
              <a:t> Bayes calcula las probabilidades independientes de cada variable para predecir un resultado, como "sí" o "no". Por ejemplo, multiplica la probabilidad de que cada variable (como "soleado" o "caluroso") explique el resultado deseado para determinar la probabilidad total del resultado.</a:t>
            </a:r>
          </a:p>
        </p:txBody>
      </p:sp>
      <p:pic>
        <p:nvPicPr>
          <p:cNvPr id="4" name="Imagen 3">
            <a:extLst>
              <a:ext uri="{FF2B5EF4-FFF2-40B4-BE49-F238E27FC236}">
                <a16:creationId xmlns:a16="http://schemas.microsoft.com/office/drawing/2014/main" id="{18BD3995-0A4C-ABAC-DDE2-04D68AC83E87}"/>
              </a:ext>
            </a:extLst>
          </p:cNvPr>
          <p:cNvPicPr>
            <a:picLocks noChangeAspect="1"/>
          </p:cNvPicPr>
          <p:nvPr/>
        </p:nvPicPr>
        <p:blipFill>
          <a:blip r:embed="rId2"/>
          <a:srcRect l="30242" r="23231"/>
          <a:stretch/>
        </p:blipFill>
        <p:spPr>
          <a:xfrm>
            <a:off x="20" y="-1"/>
            <a:ext cx="4646931"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215688758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7" name="Straight Connector 36">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0"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1" name="Isosceles Triangle 40">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2"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3"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4"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5" name="Isosceles Triangle 44">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46" name="Isosceles Triangle 45">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grpSp>
      <p:sp>
        <p:nvSpPr>
          <p:cNvPr id="3" name="Marcador de contenido 2">
            <a:extLst>
              <a:ext uri="{FF2B5EF4-FFF2-40B4-BE49-F238E27FC236}">
                <a16:creationId xmlns:a16="http://schemas.microsoft.com/office/drawing/2014/main" id="{A5F847B7-4477-299F-22B5-6C81938E3A37}"/>
              </a:ext>
            </a:extLst>
          </p:cNvPr>
          <p:cNvSpPr>
            <a:spLocks noGrp="1"/>
          </p:cNvSpPr>
          <p:nvPr>
            <p:ph idx="1"/>
          </p:nvPr>
        </p:nvSpPr>
        <p:spPr>
          <a:xfrm>
            <a:off x="234103" y="489347"/>
            <a:ext cx="10895073" cy="6201039"/>
          </a:xfrm>
        </p:spPr>
        <p:txBody>
          <a:bodyPr>
            <a:normAutofit/>
          </a:bodyPr>
          <a:lstStyle/>
          <a:p>
            <a:pPr marL="0" indent="0" algn="just">
              <a:lnSpc>
                <a:spcPct val="90000"/>
              </a:lnSpc>
              <a:buNone/>
            </a:pPr>
            <a:r>
              <a:rPr lang="es-MX" sz="1900" dirty="0"/>
              <a:t>La fórmula es la siguiente:</a:t>
            </a:r>
          </a:p>
          <a:p>
            <a:pPr marL="0" indent="0" algn="just">
              <a:lnSpc>
                <a:spcPct val="90000"/>
              </a:lnSpc>
              <a:buNone/>
            </a:pPr>
            <a:r>
              <a:rPr lang="es-MX" sz="1900" dirty="0"/>
              <a:t>\[ P(Y|X) = \frac{P(X|Y) \</a:t>
            </a:r>
            <a:r>
              <a:rPr lang="es-MX" sz="1900" dirty="0" err="1"/>
              <a:t>cdot</a:t>
            </a:r>
            <a:r>
              <a:rPr lang="es-MX" sz="1900" dirty="0"/>
              <a:t> P(Y)}{P(X)} \]</a:t>
            </a:r>
          </a:p>
          <a:p>
            <a:pPr marL="0" indent="0" algn="just">
              <a:lnSpc>
                <a:spcPct val="90000"/>
              </a:lnSpc>
              <a:buNone/>
            </a:pPr>
            <a:r>
              <a:rPr lang="es-MX" sz="1900" dirty="0"/>
              <a:t>donde:</a:t>
            </a:r>
          </a:p>
          <a:p>
            <a:pPr marL="0" indent="0" algn="just">
              <a:lnSpc>
                <a:spcPct val="90000"/>
              </a:lnSpc>
              <a:buNone/>
            </a:pPr>
            <a:r>
              <a:rPr lang="es-MX" sz="1900" dirty="0"/>
              <a:t>- \( P(Y|X) \) es la probabilidad posterior, es decir, la probabilidad de que ocurra el resultado dado las variables.</a:t>
            </a:r>
          </a:p>
          <a:p>
            <a:pPr marL="0" indent="0" algn="just">
              <a:lnSpc>
                <a:spcPct val="90000"/>
              </a:lnSpc>
              <a:buNone/>
            </a:pPr>
            <a:r>
              <a:rPr lang="es-MX" sz="1900" dirty="0"/>
              <a:t>- \( P(X|Y) \) es la probabilidad de las variables dadas las clases.</a:t>
            </a:r>
          </a:p>
          <a:p>
            <a:pPr marL="0" indent="0" algn="just">
              <a:lnSpc>
                <a:spcPct val="90000"/>
              </a:lnSpc>
              <a:buNone/>
            </a:pPr>
            <a:r>
              <a:rPr lang="es-MX" sz="1900" dirty="0"/>
              <a:t>- \( P(Y) \) es la probabilidad de la clase.</a:t>
            </a:r>
          </a:p>
          <a:p>
            <a:pPr marL="0" indent="0" algn="just">
              <a:lnSpc>
                <a:spcPct val="90000"/>
              </a:lnSpc>
              <a:buNone/>
            </a:pPr>
            <a:r>
              <a:rPr lang="es-MX" sz="1900" dirty="0"/>
              <a:t>- \( P(X) \) es la probabilidad de las variables.</a:t>
            </a:r>
          </a:p>
          <a:p>
            <a:pPr marL="0" indent="0" algn="just">
              <a:lnSpc>
                <a:spcPct val="90000"/>
              </a:lnSpc>
              <a:buNone/>
            </a:pPr>
            <a:r>
              <a:rPr lang="es-MX" sz="1900" dirty="0"/>
              <a:t>Para determinar cuál es la clasificación más probable, calculamos esta fórmula para los resultados "sí" y "no", y seleccionamos la que tenga la mayor probabilidad.</a:t>
            </a:r>
          </a:p>
          <a:p>
            <a:pPr marL="0" indent="0" algn="just">
              <a:lnSpc>
                <a:spcPct val="90000"/>
              </a:lnSpc>
              <a:buNone/>
            </a:pPr>
            <a:endParaRPr lang="es-MX" sz="1900" dirty="0"/>
          </a:p>
          <a:p>
            <a:pPr marL="0" indent="0" algn="just">
              <a:lnSpc>
                <a:spcPct val="90000"/>
              </a:lnSpc>
              <a:buNone/>
            </a:pPr>
            <a:r>
              <a:rPr lang="es-MX" sz="1900" dirty="0"/>
              <a:t>Tipos de </a:t>
            </a:r>
            <a:r>
              <a:rPr lang="es-MX" sz="1900" dirty="0" err="1"/>
              <a:t>Naive</a:t>
            </a:r>
            <a:r>
              <a:rPr lang="es-MX" sz="1900" dirty="0"/>
              <a:t> Bayes:</a:t>
            </a:r>
          </a:p>
          <a:p>
            <a:pPr marL="0" indent="0" algn="just">
              <a:lnSpc>
                <a:spcPct val="90000"/>
              </a:lnSpc>
              <a:buNone/>
            </a:pPr>
            <a:r>
              <a:rPr lang="es-MX" sz="1900" dirty="0"/>
              <a:t>- Gaussiano: Se utiliza para datos continuos, es decir, números reales.</a:t>
            </a:r>
          </a:p>
          <a:p>
            <a:pPr marL="0" indent="0" algn="just">
              <a:lnSpc>
                <a:spcPct val="90000"/>
              </a:lnSpc>
              <a:buNone/>
            </a:pPr>
            <a:r>
              <a:rPr lang="es-MX" sz="1900" dirty="0"/>
              <a:t>- Multinomial: Se utiliza para datos de frecuencia, como conteos de registros o medidas de sensores.</a:t>
            </a:r>
          </a:p>
          <a:p>
            <a:pPr marL="0" indent="0" algn="just">
              <a:lnSpc>
                <a:spcPct val="90000"/>
              </a:lnSpc>
              <a:buNone/>
            </a:pPr>
            <a:r>
              <a:rPr lang="es-MX" sz="1900" dirty="0"/>
              <a:t>- Bernoulli: Se utiliza para datos discretos y categóricos.</a:t>
            </a:r>
          </a:p>
          <a:p>
            <a:pPr marL="0" indent="0">
              <a:lnSpc>
                <a:spcPct val="90000"/>
              </a:lnSpc>
              <a:buNone/>
            </a:pPr>
            <a:endParaRPr lang="es-MX" sz="1900" dirty="0"/>
          </a:p>
        </p:txBody>
      </p:sp>
    </p:spTree>
    <p:extLst>
      <p:ext uri="{BB962C8B-B14F-4D97-AF65-F5344CB8AC3E}">
        <p14:creationId xmlns:p14="http://schemas.microsoft.com/office/powerpoint/2010/main" val="30490177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10C9BE-1E82-BEF3-34AC-82A4EF2981A1}"/>
              </a:ext>
            </a:extLst>
          </p:cNvPr>
          <p:cNvSpPr>
            <a:spLocks noGrp="1"/>
          </p:cNvSpPr>
          <p:nvPr>
            <p:ph type="title"/>
          </p:nvPr>
        </p:nvSpPr>
        <p:spPr>
          <a:xfrm>
            <a:off x="677334" y="414727"/>
            <a:ext cx="8596668" cy="1320800"/>
          </a:xfrm>
        </p:spPr>
        <p:txBody>
          <a:bodyPr>
            <a:normAutofit/>
          </a:bodyPr>
          <a:lstStyle/>
          <a:p>
            <a:pPr algn="ctr"/>
            <a:r>
              <a:rPr lang="es-MX" sz="6000" dirty="0">
                <a:latin typeface="Baguet Script" panose="020F0502020204030204" pitchFamily="2" charset="0"/>
                <a:ea typeface="ADLaM Display" panose="020F0502020204030204" pitchFamily="2" charset="0"/>
                <a:cs typeface="ADLaM Display" panose="020F0502020204030204" pitchFamily="2" charset="0"/>
              </a:rPr>
              <a:t>Introducción</a:t>
            </a:r>
          </a:p>
        </p:txBody>
      </p:sp>
      <p:sp>
        <p:nvSpPr>
          <p:cNvPr id="3" name="Marcador de contenido 2">
            <a:extLst>
              <a:ext uri="{FF2B5EF4-FFF2-40B4-BE49-F238E27FC236}">
                <a16:creationId xmlns:a16="http://schemas.microsoft.com/office/drawing/2014/main" id="{87ED7FAD-7728-6844-B06E-56736C038523}"/>
              </a:ext>
            </a:extLst>
          </p:cNvPr>
          <p:cNvSpPr>
            <a:spLocks noGrp="1"/>
          </p:cNvSpPr>
          <p:nvPr>
            <p:ph idx="1"/>
          </p:nvPr>
        </p:nvSpPr>
        <p:spPr>
          <a:xfrm>
            <a:off x="677334" y="1459875"/>
            <a:ext cx="8596668" cy="4983398"/>
          </a:xfrm>
        </p:spPr>
        <p:txBody>
          <a:bodyPr>
            <a:noAutofit/>
          </a:bodyPr>
          <a:lstStyle/>
          <a:p>
            <a:pPr marL="0" indent="0" algn="just">
              <a:lnSpc>
                <a:spcPct val="107000"/>
              </a:lnSpc>
              <a:spcAft>
                <a:spcPts val="800"/>
              </a:spcAft>
              <a:buNone/>
            </a:pPr>
            <a:r>
              <a:rPr lang="es-MX" sz="1900" kern="100" dirty="0">
                <a:effectLst/>
                <a:ea typeface="Aptos" panose="020B0004020202020204" pitchFamily="34" charset="0"/>
                <a:cs typeface="Times New Roman" panose="02020603050405020304" pitchFamily="18" charset="0"/>
              </a:rPr>
              <a:t>Machine Learning abarca todo lo que se puede apreciar en el diagrama anterior, pero en esta ocasión nos enfocaremos en la clasificación. Un modelo de clasificación es un modelo de machine learning de aprendizaje supervisado. Esto significa que tanto las variables como las respuestas ya están incluidas en el conjunto de datos (dataset). El objetivo de la clasificación es identificar patrones comunes en las variables para intentar predecir a qué clase o categoría corresponden. La clasificación estudia las variables para pronosticar a qué tipo, categoría o clase pertenecen los datos. Este enfoque se utiliza ampliamente en la detección de fraudes, detección de spam, diagnósticos, clasificación de imágenes y retención de clientes.</a:t>
            </a:r>
          </a:p>
          <a:p>
            <a:pPr marL="0" indent="0" algn="just">
              <a:lnSpc>
                <a:spcPct val="107000"/>
              </a:lnSpc>
              <a:spcAft>
                <a:spcPts val="800"/>
              </a:spcAft>
              <a:buNone/>
            </a:pPr>
            <a:r>
              <a:rPr lang="es-MX" sz="1900" kern="100" dirty="0">
                <a:effectLst/>
                <a:ea typeface="Aptos" panose="020B0004020202020204" pitchFamily="34" charset="0"/>
                <a:cs typeface="Times New Roman" panose="02020603050405020304" pitchFamily="18" charset="0"/>
              </a:rPr>
              <a:t>En el proyecto que realizaremos, abordaremos este tipo de clasificación. María es una cliente de Neutrón Telecom y vamos a estudiar la posibilidad de que ella se quede en la empresa o se vaya con la competencia, que ofrece muchas promociones para atraerla.</a:t>
            </a:r>
            <a:endParaRPr lang="es-MX" sz="1900" dirty="0"/>
          </a:p>
        </p:txBody>
      </p:sp>
    </p:spTree>
    <p:extLst>
      <p:ext uri="{BB962C8B-B14F-4D97-AF65-F5344CB8AC3E}">
        <p14:creationId xmlns:p14="http://schemas.microsoft.com/office/powerpoint/2010/main" val="220942809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15079E2-F117-594E-41B0-A6DAC68C0371}"/>
              </a:ext>
            </a:extLst>
          </p:cNvPr>
          <p:cNvPicPr>
            <a:picLocks noChangeAspect="1"/>
          </p:cNvPicPr>
          <p:nvPr/>
        </p:nvPicPr>
        <p:blipFill>
          <a:blip r:embed="rId2"/>
          <a:srcRect r="-2" b="13431"/>
          <a:stretch/>
        </p:blipFill>
        <p:spPr>
          <a:xfrm>
            <a:off x="6096000" y="-1"/>
            <a:ext cx="6096000"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E5DD7E6E-61CF-50BB-3054-5FF1F3096105}"/>
              </a:ext>
            </a:extLst>
          </p:cNvPr>
          <p:cNvSpPr>
            <a:spLocks noGrp="1"/>
          </p:cNvSpPr>
          <p:nvPr>
            <p:ph type="title"/>
          </p:nvPr>
        </p:nvSpPr>
        <p:spPr>
          <a:xfrm>
            <a:off x="899217" y="518893"/>
            <a:ext cx="5418667" cy="1320800"/>
          </a:xfrm>
        </p:spPr>
        <p:txBody>
          <a:bodyPr>
            <a:noAutofit/>
          </a:bodyPr>
          <a:lstStyle/>
          <a:p>
            <a:pPr algn="ctr"/>
            <a:r>
              <a:rPr lang="es-MX" sz="5400" dirty="0">
                <a:latin typeface="Baguet Script" panose="00000500000000000000" pitchFamily="2" charset="0"/>
              </a:rPr>
              <a:t>Importar Datos </a:t>
            </a:r>
          </a:p>
        </p:txBody>
      </p:sp>
      <p:sp>
        <p:nvSpPr>
          <p:cNvPr id="3" name="Marcador de contenido 2">
            <a:extLst>
              <a:ext uri="{FF2B5EF4-FFF2-40B4-BE49-F238E27FC236}">
                <a16:creationId xmlns:a16="http://schemas.microsoft.com/office/drawing/2014/main" id="{700CF06F-B83A-63F4-4F4F-BEEF3BCB444B}"/>
              </a:ext>
            </a:extLst>
          </p:cNvPr>
          <p:cNvSpPr>
            <a:spLocks noGrp="1"/>
          </p:cNvSpPr>
          <p:nvPr>
            <p:ph idx="1"/>
          </p:nvPr>
        </p:nvSpPr>
        <p:spPr>
          <a:xfrm>
            <a:off x="487083" y="1709782"/>
            <a:ext cx="6096001" cy="4629325"/>
          </a:xfrm>
        </p:spPr>
        <p:txBody>
          <a:bodyPr>
            <a:normAutofit lnSpcReduction="10000"/>
          </a:bodyPr>
          <a:lstStyle/>
          <a:p>
            <a:pPr marL="0" indent="0" algn="just">
              <a:lnSpc>
                <a:spcPct val="90000"/>
              </a:lnSpc>
              <a:buNone/>
            </a:pPr>
            <a:r>
              <a:rPr lang="es-MX" sz="1900" dirty="0"/>
              <a:t>Lo principal en un modelo de machine learning son los históricos de los clientes. Como es un modelo de clasificación, necesitamos no solamente el histórico de los clientes sino también la variable resultada dentro de los datos.</a:t>
            </a:r>
          </a:p>
          <a:p>
            <a:pPr marL="0" indent="0" algn="just">
              <a:lnSpc>
                <a:spcPct val="90000"/>
              </a:lnSpc>
              <a:buNone/>
            </a:pPr>
            <a:r>
              <a:rPr lang="es-MX" sz="1900" dirty="0"/>
              <a:t>Para realizar este proyecto utilizaremos </a:t>
            </a:r>
            <a:r>
              <a:rPr lang="es-MX" sz="1900" dirty="0" err="1"/>
              <a:t>Colab</a:t>
            </a:r>
            <a:r>
              <a:rPr lang="es-MX" sz="1900" dirty="0"/>
              <a:t>, que es un ambiente en la nube que permite escribir y ejecutar código Python en un navegador web. Es útil para tareas de machine learning, análisis de datos y educación.</a:t>
            </a:r>
          </a:p>
          <a:p>
            <a:pPr marL="0" indent="0" algn="just">
              <a:lnSpc>
                <a:spcPct val="90000"/>
              </a:lnSpc>
              <a:buNone/>
            </a:pPr>
            <a:r>
              <a:rPr lang="es-MX" sz="1900" dirty="0"/>
              <a:t>Para importar los datos en </a:t>
            </a:r>
            <a:r>
              <a:rPr lang="es-MX" sz="1900" dirty="0" err="1"/>
              <a:t>Colab</a:t>
            </a:r>
            <a:r>
              <a:rPr lang="es-MX" sz="1900" dirty="0"/>
              <a:t>, que es un ambiente en la nube, tenemos que subir también los datos a la nube. Lo único que se tiene que hacer es hacer clic aquí en la flechita, buscar en su carpeta donde está el archivo (`customer.csv`) y abrirlo o importarlo. Una vez que lo importen, ese archivo se subirá a la nube de </a:t>
            </a:r>
            <a:r>
              <a:rPr lang="es-MX" sz="1900" dirty="0" err="1"/>
              <a:t>Colab</a:t>
            </a:r>
            <a:r>
              <a:rPr lang="es-MX" sz="1900" dirty="0"/>
              <a:t> y podremos utilizarlo de forma online y remota.</a:t>
            </a:r>
          </a:p>
          <a:p>
            <a:pPr marL="0" indent="0" algn="just">
              <a:lnSpc>
                <a:spcPct val="90000"/>
              </a:lnSpc>
              <a:buNone/>
            </a:pPr>
            <a:endParaRPr lang="es-MX" sz="1900" dirty="0"/>
          </a:p>
        </p:txBody>
      </p:sp>
      <p:cxnSp>
        <p:nvCxnSpPr>
          <p:cNvPr id="31"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4"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5"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6"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61881490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5"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6" name="Isosceles Triangle 15">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7"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8"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9"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0" name="Isosceles Triangle 19">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1" name="Isosceles Triangle 20">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grpSp>
      <p:sp>
        <p:nvSpPr>
          <p:cNvPr id="3" name="Marcador de contenido 2">
            <a:extLst>
              <a:ext uri="{FF2B5EF4-FFF2-40B4-BE49-F238E27FC236}">
                <a16:creationId xmlns:a16="http://schemas.microsoft.com/office/drawing/2014/main" id="{AA640BDB-21D3-5BBA-EA51-0321A237C9B6}"/>
              </a:ext>
            </a:extLst>
          </p:cNvPr>
          <p:cNvSpPr>
            <a:spLocks noGrp="1"/>
          </p:cNvSpPr>
          <p:nvPr>
            <p:ph idx="1"/>
          </p:nvPr>
        </p:nvSpPr>
        <p:spPr>
          <a:xfrm>
            <a:off x="448733" y="704097"/>
            <a:ext cx="9294874" cy="5771539"/>
          </a:xfrm>
        </p:spPr>
        <p:txBody>
          <a:bodyPr>
            <a:normAutofit lnSpcReduction="10000"/>
          </a:bodyPr>
          <a:lstStyle/>
          <a:p>
            <a:pPr marL="0" indent="0" algn="just">
              <a:lnSpc>
                <a:spcPct val="90000"/>
              </a:lnSpc>
              <a:buNone/>
            </a:pPr>
            <a:r>
              <a:rPr lang="es-MX" sz="1900" dirty="0"/>
              <a:t>Ahora vamos a copiar la ruta donde se encuentra. Ustedes pueden copiar la ruta haciendo clic derecho y seleccionando "copiar ruta" o simplemente, como está en el ambiente de </a:t>
            </a:r>
            <a:r>
              <a:rPr lang="es-MX" sz="1900" dirty="0" err="1"/>
              <a:t>Colab</a:t>
            </a:r>
            <a:r>
              <a:rPr lang="es-MX" sz="1900" dirty="0"/>
              <a:t>, escribir el nombre `customer.csv` ya que es un archivo CSV.</a:t>
            </a:r>
          </a:p>
          <a:p>
            <a:pPr marL="0" indent="0" algn="just">
              <a:lnSpc>
                <a:spcPct val="90000"/>
              </a:lnSpc>
              <a:buNone/>
            </a:pPr>
            <a:r>
              <a:rPr lang="es-MX" sz="1900" dirty="0"/>
              <a:t>Antes de abrir los datos, vamos a importar la biblioteca `pandas` que permite abrir los datos de un archivo CSV. Ahora sí, vamos a leer el archivo CSV llamado `customer.csv` y lo vamos a guardar en "datos". </a:t>
            </a:r>
          </a:p>
          <a:p>
            <a:pPr marL="0" indent="0" algn="just">
              <a:lnSpc>
                <a:spcPct val="90000"/>
              </a:lnSpc>
              <a:buNone/>
            </a:pPr>
            <a:r>
              <a:rPr lang="es-MX" sz="1900" dirty="0"/>
              <a:t>Ya lo importamos en "datos". Ahora, con el atributo `</a:t>
            </a:r>
            <a:r>
              <a:rPr lang="es-MX" sz="1900" dirty="0" err="1"/>
              <a:t>shape</a:t>
            </a:r>
            <a:r>
              <a:rPr lang="es-MX" sz="1900" dirty="0"/>
              <a:t>`, vamos a ver cuántas filas y cuántas columnas tiene este archivo `customer.csv`. Vamos a ejecutar `</a:t>
            </a:r>
            <a:r>
              <a:rPr lang="es-MX" sz="1900" dirty="0" err="1"/>
              <a:t>shape</a:t>
            </a:r>
            <a:r>
              <a:rPr lang="es-MX" sz="1900" dirty="0"/>
              <a:t>` sobre estos datos. Aquí vemos que tenemos 7043 registros. Este es el archivo que nos ha devuelto con 7043 registros y 18 columnas, es decir, 18 variables o características de los clientes con las cuales vamos a poder estudiarlas para identificar a qué clase corresponden. La clase sería "se queda" o "se va", siendo esta última el "</a:t>
            </a:r>
            <a:r>
              <a:rPr lang="es-MX" sz="1900" dirty="0" err="1"/>
              <a:t>churn</a:t>
            </a:r>
            <a:r>
              <a:rPr lang="es-MX" sz="1900" dirty="0"/>
              <a:t>". Una de estas 18 variables o columnas ya es la respuesta de estos 7043 clientes, es decir, si se quedaron o se fueron de la empresa.</a:t>
            </a:r>
          </a:p>
          <a:p>
            <a:pPr marL="0" indent="0" algn="just">
              <a:lnSpc>
                <a:spcPct val="90000"/>
              </a:lnSpc>
              <a:buNone/>
            </a:pPr>
            <a:r>
              <a:rPr lang="es-MX" sz="1900" dirty="0"/>
              <a:t>Vamos a examinar los cinco primeros registros de este dataset. Aquí pueden ver los cinco primeros registros y tenemos bastantes variables. Cada una de estas líneas representa un </a:t>
            </a:r>
            <a:r>
              <a:rPr lang="es-MX" sz="1900" dirty="0" err="1"/>
              <a:t>clinte</a:t>
            </a:r>
            <a:r>
              <a:rPr lang="es-MX" sz="1900" dirty="0"/>
              <a:t>. </a:t>
            </a:r>
          </a:p>
          <a:p>
            <a:pPr marL="0" indent="0" algn="just">
              <a:lnSpc>
                <a:spcPct val="90000"/>
              </a:lnSpc>
              <a:buNone/>
            </a:pPr>
            <a:r>
              <a:rPr lang="es-MX" sz="1900" dirty="0"/>
              <a:t>Para el aprendizaje supervisado necesitamos tener dos tipos de variables: la variable respuesta (la que tenemos que pronosticar) y las variables predictoras (las que usaremos para entrenar el modelo). </a:t>
            </a:r>
          </a:p>
          <a:p>
            <a:pPr marL="0" indent="0">
              <a:lnSpc>
                <a:spcPct val="90000"/>
              </a:lnSpc>
              <a:buNone/>
            </a:pPr>
            <a:endParaRPr lang="es-MX" sz="1400" dirty="0"/>
          </a:p>
        </p:txBody>
      </p:sp>
    </p:spTree>
    <p:extLst>
      <p:ext uri="{BB962C8B-B14F-4D97-AF65-F5344CB8AC3E}">
        <p14:creationId xmlns:p14="http://schemas.microsoft.com/office/powerpoint/2010/main" val="35458094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244BD4A-68D4-DC0A-2E5E-B8C9B92AB348}"/>
              </a:ext>
            </a:extLst>
          </p:cNvPr>
          <p:cNvPicPr>
            <a:picLocks noChangeAspect="1"/>
          </p:cNvPicPr>
          <p:nvPr/>
        </p:nvPicPr>
        <p:blipFill>
          <a:blip r:embed="rId2"/>
          <a:srcRect l="9091" t="8260" b="15131"/>
          <a:stretch/>
        </p:blipFill>
        <p:spPr>
          <a:xfrm>
            <a:off x="1" y="8477"/>
            <a:ext cx="12191999" cy="6857990"/>
          </a:xfrm>
          <a:prstGeom prst="rect">
            <a:avLst/>
          </a:prstGeom>
        </p:spPr>
      </p:pic>
      <p:sp>
        <p:nvSpPr>
          <p:cNvPr id="9" name="Isosceles Triangle 8">
            <a:extLst>
              <a:ext uri="{FF2B5EF4-FFF2-40B4-BE49-F238E27FC236}">
                <a16:creationId xmlns:a16="http://schemas.microsoft.com/office/drawing/2014/main" id="{2A4588C6-4069-4731-BFB4-10F1E6D37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1" name="Parallelogram 10">
            <a:extLst>
              <a:ext uri="{FF2B5EF4-FFF2-40B4-BE49-F238E27FC236}">
                <a16:creationId xmlns:a16="http://schemas.microsoft.com/office/drawing/2014/main" id="{23370524-0FE7-41B4-ABCF-7FB26B6CF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0A9CA40-1F57-4A6D-ACDA-F720AA468C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2A94EDB-B0FE-4678-8E69-0F137AE3BE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4E93B92B-0DD5-4277-9D69-972ABADC3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 name="Título 1">
            <a:extLst>
              <a:ext uri="{FF2B5EF4-FFF2-40B4-BE49-F238E27FC236}">
                <a16:creationId xmlns:a16="http://schemas.microsoft.com/office/drawing/2014/main" id="{B0078AF0-D85A-D4BC-72A2-5EDC1D1F537B}"/>
              </a:ext>
            </a:extLst>
          </p:cNvPr>
          <p:cNvSpPr>
            <a:spLocks noGrp="1"/>
          </p:cNvSpPr>
          <p:nvPr>
            <p:ph type="title"/>
          </p:nvPr>
        </p:nvSpPr>
        <p:spPr>
          <a:xfrm>
            <a:off x="2786047" y="700882"/>
            <a:ext cx="6487955" cy="1320800"/>
          </a:xfrm>
        </p:spPr>
        <p:txBody>
          <a:bodyPr anchor="t">
            <a:normAutofit fontScale="90000"/>
          </a:bodyPr>
          <a:lstStyle/>
          <a:p>
            <a:pPr algn="ctr"/>
            <a:r>
              <a:rPr lang="es-MX" sz="5400" kern="100" dirty="0">
                <a:effectLst/>
                <a:latin typeface="Baguet Script" panose="00000500000000000000" pitchFamily="2" charset="0"/>
                <a:ea typeface="Aptos" panose="020B0004020202020204" pitchFamily="34" charset="0"/>
                <a:cs typeface="Times New Roman" panose="02020603050405020304" pitchFamily="18" charset="0"/>
              </a:rPr>
              <a:t>Tratando Variables Categóricas </a:t>
            </a:r>
            <a:br>
              <a:rPr lang="es-MX" kern="100" dirty="0">
                <a:effectLst/>
                <a:latin typeface="Aptos" panose="020B0004020202020204" pitchFamily="34" charset="0"/>
                <a:ea typeface="Aptos" panose="020B0004020202020204" pitchFamily="34" charset="0"/>
                <a:cs typeface="Times New Roman" panose="02020603050405020304" pitchFamily="18" charset="0"/>
              </a:rPr>
            </a:br>
            <a:endParaRPr lang="es-MX" dirty="0"/>
          </a:p>
        </p:txBody>
      </p:sp>
      <p:sp>
        <p:nvSpPr>
          <p:cNvPr id="19" name="Rectangle 25">
            <a:extLst>
              <a:ext uri="{FF2B5EF4-FFF2-40B4-BE49-F238E27FC236}">
                <a16:creationId xmlns:a16="http://schemas.microsoft.com/office/drawing/2014/main" id="{7CE87768-354E-4E3F-8202-9F387CF50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1" name="Isosceles Triangle 20">
            <a:extLst>
              <a:ext uri="{FF2B5EF4-FFF2-40B4-BE49-F238E27FC236}">
                <a16:creationId xmlns:a16="http://schemas.microsoft.com/office/drawing/2014/main" id="{09E5B98F-BD75-4A30-BF72-0A9107470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3" name="Marcador de contenido 2">
            <a:extLst>
              <a:ext uri="{FF2B5EF4-FFF2-40B4-BE49-F238E27FC236}">
                <a16:creationId xmlns:a16="http://schemas.microsoft.com/office/drawing/2014/main" id="{0D22AFD2-FBDA-0F5D-1BFB-6C2C633C3C83}"/>
              </a:ext>
            </a:extLst>
          </p:cNvPr>
          <p:cNvSpPr>
            <a:spLocks noGrp="1"/>
          </p:cNvSpPr>
          <p:nvPr>
            <p:ph idx="1"/>
          </p:nvPr>
        </p:nvSpPr>
        <p:spPr>
          <a:xfrm>
            <a:off x="2786047" y="2363788"/>
            <a:ext cx="6487955" cy="3882362"/>
          </a:xfrm>
        </p:spPr>
        <p:txBody>
          <a:bodyPr>
            <a:noAutofit/>
          </a:bodyPr>
          <a:lstStyle/>
          <a:p>
            <a:pPr marL="0" indent="0" algn="just">
              <a:buNone/>
            </a:pPr>
            <a:r>
              <a:rPr lang="es-MX" sz="1900" dirty="0"/>
              <a:t>Es importante analizar las variables o los datos que hemos recibido porque estamos haciendo un proyecto de ciencia de datos. Lo más importante en un proyecto de ciencia de datos son los datos, y estos necesitan estar muy bien tratados. El tratamiento de los datos es crucial y, además, lo que lleva más tiempo, ya que necesitamos datos correctos, exactos y representativos para usarlos en un modelo de machine learning. Si comenzamos a trabajar con los datos sin tratarlos adecuadamente, por más bueno que sea el modelo de machine learning, los resultados también serán incorrectos. Por eso, siempre comenzamos con el tratamiento de los datos en los entrenamientos.</a:t>
            </a:r>
          </a:p>
        </p:txBody>
      </p:sp>
      <p:sp>
        <p:nvSpPr>
          <p:cNvPr id="23" name="Rectangle 27">
            <a:extLst>
              <a:ext uri="{FF2B5EF4-FFF2-40B4-BE49-F238E27FC236}">
                <a16:creationId xmlns:a16="http://schemas.microsoft.com/office/drawing/2014/main" id="{8AAB91E3-41BE-4478-BF23-A24D43E14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5" name="Rectangle 28">
            <a:extLst>
              <a:ext uri="{FF2B5EF4-FFF2-40B4-BE49-F238E27FC236}">
                <a16:creationId xmlns:a16="http://schemas.microsoft.com/office/drawing/2014/main" id="{96DFC7EA-8516-41F1-8ED9-C0A8E1E0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7" name="Rectangle 29">
            <a:extLst>
              <a:ext uri="{FF2B5EF4-FFF2-40B4-BE49-F238E27FC236}">
                <a16:creationId xmlns:a16="http://schemas.microsoft.com/office/drawing/2014/main" id="{E24E972C-8744-4CFA-B783-41EA3CC38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9" name="Isosceles Triangle 28">
            <a:extLst>
              <a:ext uri="{FF2B5EF4-FFF2-40B4-BE49-F238E27FC236}">
                <a16:creationId xmlns:a16="http://schemas.microsoft.com/office/drawing/2014/main" id="{C7C88F2E-E233-48BA-B85F-D06BA522B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394187420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8730FCBA-0D91-6089-9837-6CCD2CC448B6}"/>
              </a:ext>
            </a:extLst>
          </p:cNvPr>
          <p:cNvPicPr>
            <a:picLocks noChangeAspect="1"/>
          </p:cNvPicPr>
          <p:nvPr/>
        </p:nvPicPr>
        <p:blipFill>
          <a:blip r:embed="rId2">
            <a:duotone>
              <a:schemeClr val="bg2">
                <a:shade val="45000"/>
                <a:satMod val="135000"/>
              </a:schemeClr>
              <a:prstClr val="white"/>
            </a:duotone>
            <a:alphaModFix amt="25000"/>
          </a:blip>
          <a:srcRect r="8890" b="1"/>
          <a:stretch/>
        </p:blipFill>
        <p:spPr>
          <a:xfrm>
            <a:off x="1" y="10"/>
            <a:ext cx="12191999" cy="6857990"/>
          </a:xfrm>
          <a:prstGeom prst="rect">
            <a:avLst/>
          </a:prstGeom>
        </p:spPr>
      </p:pic>
      <p:grpSp>
        <p:nvGrpSpPr>
          <p:cNvPr id="11" name="Group 10">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5"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6" name="Isosceles Triangle 15">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7"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8"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19"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0" name="Isosceles Triangle 19">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
          <p:nvSpPr>
            <p:cNvPr id="21" name="Isosceles Triangle 20">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grpSp>
      <p:sp>
        <p:nvSpPr>
          <p:cNvPr id="3" name="Marcador de contenido 2">
            <a:extLst>
              <a:ext uri="{FF2B5EF4-FFF2-40B4-BE49-F238E27FC236}">
                <a16:creationId xmlns:a16="http://schemas.microsoft.com/office/drawing/2014/main" id="{94AB0D7F-B2B0-1B4D-EC30-E21570EE7893}"/>
              </a:ext>
            </a:extLst>
          </p:cNvPr>
          <p:cNvSpPr>
            <a:spLocks noGrp="1"/>
          </p:cNvSpPr>
          <p:nvPr>
            <p:ph idx="1"/>
          </p:nvPr>
        </p:nvSpPr>
        <p:spPr>
          <a:xfrm>
            <a:off x="649773" y="1649480"/>
            <a:ext cx="8596668" cy="3880773"/>
          </a:xfrm>
        </p:spPr>
        <p:txBody>
          <a:bodyPr>
            <a:normAutofit lnSpcReduction="10000"/>
          </a:bodyPr>
          <a:lstStyle/>
          <a:p>
            <a:pPr marL="0" indent="0" algn="just">
              <a:buNone/>
            </a:pPr>
            <a:r>
              <a:rPr lang="es-MX" sz="1900" dirty="0"/>
              <a:t>En machine learning, los modelos se entrenan con datos numéricos. Así que, en el tratamiento de los datos, transformamos los datos no numéricos a números.</a:t>
            </a:r>
          </a:p>
          <a:p>
            <a:pPr marL="0" indent="0" algn="just">
              <a:buNone/>
            </a:pPr>
            <a:r>
              <a:rPr lang="es-MX" sz="1900" dirty="0"/>
              <a:t>En ciencia de datos, las variables numéricas también se llaman continuas porque pueden tomar infinitos valores. Las variables de texto se llaman categóricas o discretas porque podemos agruparlas y contabilizar cuántos registros hay en cada grupo. Identificaremos en nuestros datos cuáles son variables categóricas y cuáles son continuas.</a:t>
            </a:r>
          </a:p>
          <a:p>
            <a:pPr marL="0" indent="0" algn="just">
              <a:buNone/>
            </a:pPr>
            <a:r>
              <a:rPr lang="es-MX" sz="1900" dirty="0"/>
              <a:t>Todas nuestras variables son categóricas, es decir, los valores pueden ser 0 y 1 porque podemos agrupar estos valores, a excepción de la variable "cuenta mensual", que es continua, ya que puede tomar infinitos valores según el consumo del cliente. Ahora que hemos identificado las variables, transformaremos las categóricas que están en formato de texto a números.</a:t>
            </a:r>
          </a:p>
          <a:p>
            <a:pPr marL="0" indent="0">
              <a:buNone/>
            </a:pPr>
            <a:endParaRPr lang="es-MX" dirty="0"/>
          </a:p>
        </p:txBody>
      </p:sp>
    </p:spTree>
    <p:extLst>
      <p:ext uri="{BB962C8B-B14F-4D97-AF65-F5344CB8AC3E}">
        <p14:creationId xmlns:p14="http://schemas.microsoft.com/office/powerpoint/2010/main" val="381616685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64F7C76-036A-6E76-794E-BFEFC39F12E1}"/>
              </a:ext>
            </a:extLst>
          </p:cNvPr>
          <p:cNvSpPr>
            <a:spLocks noGrp="1"/>
          </p:cNvSpPr>
          <p:nvPr>
            <p:ph type="body" idx="1"/>
          </p:nvPr>
        </p:nvSpPr>
        <p:spPr>
          <a:xfrm>
            <a:off x="675743" y="1773605"/>
            <a:ext cx="4185623" cy="576262"/>
          </a:xfrm>
        </p:spPr>
        <p:txBody>
          <a:bodyPr/>
          <a:lstStyle/>
          <a:p>
            <a:pPr algn="ctr"/>
            <a:r>
              <a:rPr lang="es-MX" sz="1900" b="1" dirty="0"/>
              <a:t>Diccionario de reemplazo</a:t>
            </a:r>
          </a:p>
        </p:txBody>
      </p:sp>
      <p:sp>
        <p:nvSpPr>
          <p:cNvPr id="4" name="Marcador de contenido 3">
            <a:extLst>
              <a:ext uri="{FF2B5EF4-FFF2-40B4-BE49-F238E27FC236}">
                <a16:creationId xmlns:a16="http://schemas.microsoft.com/office/drawing/2014/main" id="{C69083C8-5B52-8F8B-ED4E-3D4F0960DB7A}"/>
              </a:ext>
            </a:extLst>
          </p:cNvPr>
          <p:cNvSpPr>
            <a:spLocks noGrp="1"/>
          </p:cNvSpPr>
          <p:nvPr>
            <p:ph sz="half" idx="2"/>
          </p:nvPr>
        </p:nvSpPr>
        <p:spPr>
          <a:xfrm>
            <a:off x="675744" y="2384641"/>
            <a:ext cx="4185623" cy="1402839"/>
          </a:xfrm>
        </p:spPr>
        <p:txBody>
          <a:bodyPr>
            <a:noAutofit/>
          </a:bodyPr>
          <a:lstStyle/>
          <a:p>
            <a:pPr marL="0" indent="0" algn="ctr">
              <a:buNone/>
            </a:pPr>
            <a:r>
              <a:rPr lang="es-MX" sz="1900" dirty="0"/>
              <a:t>Creamos un diccionario que sustituye valores de texto por números (ej. "sí" por 1 y "no" por 0) y aplicamos este diccionario a las columnas pertinentes.</a:t>
            </a:r>
          </a:p>
        </p:txBody>
      </p:sp>
      <p:sp>
        <p:nvSpPr>
          <p:cNvPr id="5" name="Marcador de texto 4">
            <a:extLst>
              <a:ext uri="{FF2B5EF4-FFF2-40B4-BE49-F238E27FC236}">
                <a16:creationId xmlns:a16="http://schemas.microsoft.com/office/drawing/2014/main" id="{73342330-D0B5-A6CD-DE88-05E834BA64D9}"/>
              </a:ext>
            </a:extLst>
          </p:cNvPr>
          <p:cNvSpPr>
            <a:spLocks noGrp="1"/>
          </p:cNvSpPr>
          <p:nvPr>
            <p:ph type="body" sz="quarter" idx="3"/>
          </p:nvPr>
        </p:nvSpPr>
        <p:spPr>
          <a:xfrm>
            <a:off x="5157803" y="1780878"/>
            <a:ext cx="4185618" cy="576262"/>
          </a:xfrm>
        </p:spPr>
        <p:txBody>
          <a:bodyPr/>
          <a:lstStyle/>
          <a:p>
            <a:pPr algn="ctr"/>
            <a:r>
              <a:rPr lang="es-MX" sz="1900" b="1" dirty="0"/>
              <a:t>Método `get</a:t>
            </a:r>
            <a:r>
              <a:rPr lang="es-MX" b="1" dirty="0"/>
              <a:t>_</a:t>
            </a:r>
            <a:r>
              <a:rPr lang="es-MX" sz="1900" b="1" dirty="0"/>
              <a:t>dummies</a:t>
            </a:r>
            <a:r>
              <a:rPr lang="es-MX" b="1" dirty="0"/>
              <a:t>`</a:t>
            </a:r>
          </a:p>
        </p:txBody>
      </p:sp>
      <p:sp>
        <p:nvSpPr>
          <p:cNvPr id="6" name="Marcador de contenido 5">
            <a:extLst>
              <a:ext uri="{FF2B5EF4-FFF2-40B4-BE49-F238E27FC236}">
                <a16:creationId xmlns:a16="http://schemas.microsoft.com/office/drawing/2014/main" id="{A253145C-D237-1877-64E3-E8CF679B60EB}"/>
              </a:ext>
            </a:extLst>
          </p:cNvPr>
          <p:cNvSpPr>
            <a:spLocks noGrp="1"/>
          </p:cNvSpPr>
          <p:nvPr>
            <p:ph sz="quarter" idx="4"/>
          </p:nvPr>
        </p:nvSpPr>
        <p:spPr>
          <a:xfrm>
            <a:off x="5088384" y="2326545"/>
            <a:ext cx="4185617" cy="1460935"/>
          </a:xfrm>
        </p:spPr>
        <p:txBody>
          <a:bodyPr>
            <a:noAutofit/>
          </a:bodyPr>
          <a:lstStyle/>
          <a:p>
            <a:pPr marL="0" indent="0" algn="ctr">
              <a:buNone/>
            </a:pPr>
            <a:r>
              <a:rPr lang="es-MX" sz="1900" dirty="0"/>
              <a:t>Este método convierte automáticamente las variables categóricas en columnas numéricas, creando una columna para cada categoría con valores 1 o 0.</a:t>
            </a:r>
          </a:p>
        </p:txBody>
      </p:sp>
      <p:sp>
        <p:nvSpPr>
          <p:cNvPr id="7" name="CuadroTexto 6">
            <a:extLst>
              <a:ext uri="{FF2B5EF4-FFF2-40B4-BE49-F238E27FC236}">
                <a16:creationId xmlns:a16="http://schemas.microsoft.com/office/drawing/2014/main" id="{FAB9B4D9-68BA-53B3-0A75-2BD9B68A466C}"/>
              </a:ext>
            </a:extLst>
          </p:cNvPr>
          <p:cNvSpPr txBox="1"/>
          <p:nvPr/>
        </p:nvSpPr>
        <p:spPr>
          <a:xfrm>
            <a:off x="675743" y="1109950"/>
            <a:ext cx="6790545" cy="384721"/>
          </a:xfrm>
          <a:prstGeom prst="rect">
            <a:avLst/>
          </a:prstGeom>
          <a:noFill/>
        </p:spPr>
        <p:txBody>
          <a:bodyPr wrap="square" rtlCol="0">
            <a:spAutoFit/>
          </a:bodyPr>
          <a:lstStyle/>
          <a:p>
            <a:r>
              <a:rPr lang="es-MX" sz="1900" dirty="0">
                <a:solidFill>
                  <a:schemeClr val="tx1">
                    <a:lumMod val="75000"/>
                    <a:lumOff val="25000"/>
                  </a:schemeClr>
                </a:solidFill>
              </a:rPr>
              <a:t>Para transformar las variables categóricas, hay dos métodos:</a:t>
            </a:r>
          </a:p>
        </p:txBody>
      </p:sp>
      <p:sp>
        <p:nvSpPr>
          <p:cNvPr id="8" name="CuadroTexto 7">
            <a:extLst>
              <a:ext uri="{FF2B5EF4-FFF2-40B4-BE49-F238E27FC236}">
                <a16:creationId xmlns:a16="http://schemas.microsoft.com/office/drawing/2014/main" id="{05664BEC-CD5F-1A6D-1837-11A53BD29CB3}"/>
              </a:ext>
            </a:extLst>
          </p:cNvPr>
          <p:cNvSpPr txBox="1"/>
          <p:nvPr/>
        </p:nvSpPr>
        <p:spPr>
          <a:xfrm>
            <a:off x="675744" y="4337085"/>
            <a:ext cx="8964118" cy="1554272"/>
          </a:xfrm>
          <a:prstGeom prst="rect">
            <a:avLst/>
          </a:prstGeom>
          <a:noFill/>
        </p:spPr>
        <p:txBody>
          <a:bodyPr wrap="square" rtlCol="0">
            <a:spAutoFit/>
          </a:bodyPr>
          <a:lstStyle/>
          <a:p>
            <a:pPr algn="just"/>
            <a:r>
              <a:rPr lang="es-MX" sz="1900" dirty="0">
                <a:solidFill>
                  <a:schemeClr val="tx1">
                    <a:lumMod val="75000"/>
                    <a:lumOff val="25000"/>
                  </a:schemeClr>
                </a:solidFill>
              </a:rPr>
              <a:t>Vamos a usar ambos métodos. Primero, aplicaremos el diccionario de reemplazo a algunas variables y luego, usaremos `</a:t>
            </a:r>
            <a:r>
              <a:rPr lang="es-MX" sz="1900" dirty="0" err="1">
                <a:solidFill>
                  <a:schemeClr val="tx1">
                    <a:lumMod val="75000"/>
                    <a:lumOff val="25000"/>
                  </a:schemeClr>
                </a:solidFill>
              </a:rPr>
              <a:t>get_dummies</a:t>
            </a:r>
            <a:r>
              <a:rPr lang="es-MX" sz="1900" dirty="0">
                <a:solidFill>
                  <a:schemeClr val="tx1">
                    <a:lumMod val="75000"/>
                    <a:lumOff val="25000"/>
                  </a:schemeClr>
                </a:solidFill>
              </a:rPr>
              <a:t>` para las restantes. Esto nos permitirá tener todas las variables en formato numérico.</a:t>
            </a:r>
          </a:p>
          <a:p>
            <a:pPr algn="just"/>
            <a:r>
              <a:rPr lang="es-MX" sz="1900" dirty="0">
                <a:solidFill>
                  <a:schemeClr val="tx1">
                    <a:lumMod val="75000"/>
                    <a:lumOff val="25000"/>
                  </a:schemeClr>
                </a:solidFill>
              </a:rPr>
              <a:t>Finalmente, uniremos los datos transformados para obtener nuestro dataset completo, listo para ser usado en un modelo de machine learning. </a:t>
            </a:r>
          </a:p>
        </p:txBody>
      </p:sp>
    </p:spTree>
    <p:extLst>
      <p:ext uri="{BB962C8B-B14F-4D97-AF65-F5344CB8AC3E}">
        <p14:creationId xmlns:p14="http://schemas.microsoft.com/office/powerpoint/2010/main" val="16154192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2BFED5-603E-BC98-3D0E-A73999E300FF}"/>
              </a:ext>
            </a:extLst>
          </p:cNvPr>
          <p:cNvSpPr>
            <a:spLocks noGrp="1"/>
          </p:cNvSpPr>
          <p:nvPr>
            <p:ph type="title"/>
          </p:nvPr>
        </p:nvSpPr>
        <p:spPr>
          <a:xfrm>
            <a:off x="2333469" y="540072"/>
            <a:ext cx="7525062" cy="1550989"/>
          </a:xfrm>
        </p:spPr>
        <p:txBody>
          <a:bodyPr>
            <a:noAutofit/>
          </a:bodyPr>
          <a:lstStyle/>
          <a:p>
            <a:pPr algn="ctr"/>
            <a:r>
              <a:rPr lang="es-MX" sz="6000" dirty="0">
                <a:latin typeface="Baguet Script" panose="00000500000000000000" pitchFamily="2" charset="0"/>
              </a:rPr>
              <a:t>Definición Informal </a:t>
            </a:r>
          </a:p>
        </p:txBody>
      </p:sp>
      <p:sp>
        <p:nvSpPr>
          <p:cNvPr id="3" name="Marcador de contenido 2">
            <a:extLst>
              <a:ext uri="{FF2B5EF4-FFF2-40B4-BE49-F238E27FC236}">
                <a16:creationId xmlns:a16="http://schemas.microsoft.com/office/drawing/2014/main" id="{67F80926-BD57-68D0-08F0-1F401F982739}"/>
              </a:ext>
            </a:extLst>
          </p:cNvPr>
          <p:cNvSpPr>
            <a:spLocks noGrp="1"/>
          </p:cNvSpPr>
          <p:nvPr>
            <p:ph idx="1"/>
          </p:nvPr>
        </p:nvSpPr>
        <p:spPr>
          <a:xfrm>
            <a:off x="2590827" y="1550989"/>
            <a:ext cx="7127795" cy="4796917"/>
          </a:xfrm>
        </p:spPr>
        <p:txBody>
          <a:bodyPr>
            <a:normAutofit/>
          </a:bodyPr>
          <a:lstStyle/>
          <a:p>
            <a:pPr marL="0" indent="0" algn="just">
              <a:buNone/>
            </a:pPr>
            <a:r>
              <a:rPr lang="es-MX" sz="1900" dirty="0"/>
              <a:t>Ahora, vamos a revisar cuántas columnas nos quedaron después de las transformaciones. Originalmente, el conjunto de datos tenía 18 columnas. Tras transformar el </a:t>
            </a:r>
            <a:r>
              <a:rPr lang="es-MX" sz="1900" dirty="0" err="1"/>
              <a:t>DataFrame</a:t>
            </a:r>
            <a:r>
              <a:rPr lang="es-MX" sz="1900" dirty="0"/>
              <a:t> y trabajar con los datos categóricos, el </a:t>
            </a:r>
            <a:r>
              <a:rPr lang="es-MX" sz="1900" dirty="0" err="1"/>
              <a:t>DataFrame</a:t>
            </a:r>
            <a:r>
              <a:rPr lang="es-MX" sz="1900" dirty="0"/>
              <a:t> final cuenta con 39 columnas. Esto se debe al uso del método get_dummies, que ha duplicado o triplicado algunas </a:t>
            </a:r>
            <a:r>
              <a:rPr lang="es-MX" sz="1900" dirty="0" err="1"/>
              <a:t>columnas.Estas</a:t>
            </a:r>
            <a:r>
              <a:rPr lang="es-MX" sz="1900" dirty="0"/>
              <a:t> 39 columnas representan las variables predictoras que el modelo utilizará para aprender sobre los clientes y pronosticar la variable "</a:t>
            </a:r>
            <a:r>
              <a:rPr lang="es-MX" sz="1900" dirty="0" err="1"/>
              <a:t>churn</a:t>
            </a:r>
            <a:r>
              <a:rPr lang="es-MX" sz="1900" dirty="0"/>
              <a:t>". Esta variable, que antes estaba al final, ahora se encuentra al inicio del </a:t>
            </a:r>
            <a:r>
              <a:rPr lang="es-MX" sz="1900" dirty="0" err="1"/>
              <a:t>DataFrame</a:t>
            </a:r>
            <a:r>
              <a:rPr lang="es-MX" sz="1900" dirty="0"/>
              <a:t>, proporcionando al modelo toda la información necesaria para el </a:t>
            </a:r>
            <a:r>
              <a:rPr lang="es-MX" sz="1900" dirty="0" err="1"/>
              <a:t>análisis.Para</a:t>
            </a:r>
            <a:r>
              <a:rPr lang="es-MX" sz="1900" dirty="0"/>
              <a:t> predecir si María, una nueva cliente, se quedará o se irá con la competencia, necesitamos conocer sus características. Pediremos al sistema que nos informe los atributos de María, asegurándonos de que sean los mismos datos que tenemos para los 7043 clientes en nuestra base.</a:t>
            </a:r>
          </a:p>
        </p:txBody>
      </p:sp>
      <p:pic>
        <p:nvPicPr>
          <p:cNvPr id="5" name="Imagen 4">
            <a:extLst>
              <a:ext uri="{FF2B5EF4-FFF2-40B4-BE49-F238E27FC236}">
                <a16:creationId xmlns:a16="http://schemas.microsoft.com/office/drawing/2014/main" id="{750CE065-B834-082A-32E4-C651901B7243}"/>
              </a:ext>
            </a:extLst>
          </p:cNvPr>
          <p:cNvPicPr>
            <a:picLocks noChangeAspect="1"/>
          </p:cNvPicPr>
          <p:nvPr/>
        </p:nvPicPr>
        <p:blipFill>
          <a:blip r:embed="rId2"/>
          <a:srcRect l="8681" r="36253" b="1"/>
          <a:stretch/>
        </p:blipFill>
        <p:spPr>
          <a:xfrm>
            <a:off x="20" y="-1"/>
            <a:ext cx="2590807"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32" name="Isosceles Triangle 31">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MX"/>
          </a:p>
        </p:txBody>
      </p:sp>
    </p:spTree>
    <p:extLst>
      <p:ext uri="{BB962C8B-B14F-4D97-AF65-F5344CB8AC3E}">
        <p14:creationId xmlns:p14="http://schemas.microsoft.com/office/powerpoint/2010/main" val="2145510679"/>
      </p:ext>
    </p:extLst>
  </p:cSld>
  <p:clrMapOvr>
    <a:masterClrMapping/>
  </p:clrMapOvr>
  <p:transition spd="slow">
    <p:push dir="u"/>
  </p:transition>
</p:sld>
</file>

<file path=ppt/theme/theme1.xml><?xml version="1.0" encoding="utf-8"?>
<a:theme xmlns:a="http://schemas.openxmlformats.org/drawingml/2006/main" name="Faceta">
  <a:themeElements>
    <a:clrScheme name="Azul cáli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228</TotalTime>
  <Words>3519</Words>
  <Application>Microsoft Office PowerPoint</Application>
  <PresentationFormat>Panorámica</PresentationFormat>
  <Paragraphs>100</Paragraphs>
  <Slides>25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Aptos</vt:lpstr>
      <vt:lpstr>Arial</vt:lpstr>
      <vt:lpstr>Baguet Script</vt:lpstr>
      <vt:lpstr>Congenial Black</vt:lpstr>
      <vt:lpstr>Trebuchet MS</vt:lpstr>
      <vt:lpstr>Wingdings 3</vt:lpstr>
      <vt:lpstr>Faceta</vt:lpstr>
      <vt:lpstr>Machine Learning  Clasificación </vt:lpstr>
      <vt:lpstr>Presentación de PowerPoint</vt:lpstr>
      <vt:lpstr>Introducción</vt:lpstr>
      <vt:lpstr>Importar Datos </vt:lpstr>
      <vt:lpstr>Presentación de PowerPoint</vt:lpstr>
      <vt:lpstr>Tratando Variables Categóricas  </vt:lpstr>
      <vt:lpstr>Presentación de PowerPoint</vt:lpstr>
      <vt:lpstr>Presentación de PowerPoint</vt:lpstr>
      <vt:lpstr>Definición Informal </vt:lpstr>
      <vt:lpstr>Presentación de PowerPoint</vt:lpstr>
      <vt:lpstr>Definición Formal </vt:lpstr>
      <vt:lpstr>Presentación de PowerPoint</vt:lpstr>
      <vt:lpstr>Balance de Clases </vt:lpstr>
      <vt:lpstr>Presentación de PowerPoint</vt:lpstr>
      <vt:lpstr>Modelo KNN</vt:lpstr>
      <vt:lpstr>Presentación de PowerPoint</vt:lpstr>
      <vt:lpstr>Presentación de PowerPoint</vt:lpstr>
      <vt:lpstr>Modelo KNN paso a paso</vt:lpstr>
      <vt:lpstr>Presentación de PowerPoint</vt:lpstr>
      <vt:lpstr>Modelo KNN con sklearn </vt:lpstr>
      <vt:lpstr>Presentación de PowerPoint</vt:lpstr>
      <vt:lpstr>Presentación de PowerPoint</vt:lpstr>
      <vt:lpstr>Presentación de PowerPoint</vt:lpstr>
      <vt:lpstr>Modelo Naive Bayes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Ashley Echevarria Ruiz</dc:creator>
  <cp:lastModifiedBy>Ashley Echevarria Ruiz</cp:lastModifiedBy>
  <cp:revision>9</cp:revision>
  <dcterms:created xsi:type="dcterms:W3CDTF">2024-07-18T00:36:17Z</dcterms:created>
  <dcterms:modified xsi:type="dcterms:W3CDTF">2024-08-07T00:37:34Z</dcterms:modified>
</cp:coreProperties>
</file>